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25" r:id="rId2"/>
  </p:sldMasterIdLst>
  <p:sldIdLst>
    <p:sldId id="256" r:id="rId3"/>
    <p:sldId id="375"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0" autoAdjust="0"/>
  </p:normalViewPr>
  <p:slideViewPr>
    <p:cSldViewPr showGuides="1">
      <p:cViewPr>
        <p:scale>
          <a:sx n="76" d="100"/>
          <a:sy n="76" d="100"/>
        </p:scale>
        <p:origin x="-120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286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DB129BAD-66D1-465E-BD58-1C6C12DB7316}" type="slidenum">
              <a:rPr lang="en-US" altLang="zh-CN"/>
              <a:pPr>
                <a:defRPr/>
              </a:pPr>
              <a:t>‹#›</a:t>
            </a:fld>
            <a:endParaRPr lang="en-US" altLang="zh-CN"/>
          </a:p>
        </p:txBody>
      </p:sp>
    </p:spTree>
    <p:extLst>
      <p:ext uri="{BB962C8B-B14F-4D97-AF65-F5344CB8AC3E}">
        <p14:creationId xmlns:p14="http://schemas.microsoft.com/office/powerpoint/2010/main" val="8959816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CAE5B48-92E1-4432-8046-6B96660EC939}" type="slidenum">
              <a:rPr lang="en-US" altLang="zh-CN"/>
              <a:pPr>
                <a:defRPr/>
              </a:pPr>
              <a:t>‹#›</a:t>
            </a:fld>
            <a:endParaRPr lang="en-US" altLang="zh-CN"/>
          </a:p>
        </p:txBody>
      </p:sp>
    </p:spTree>
    <p:extLst>
      <p:ext uri="{BB962C8B-B14F-4D97-AF65-F5344CB8AC3E}">
        <p14:creationId xmlns:p14="http://schemas.microsoft.com/office/powerpoint/2010/main" val="3060095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3688D9B-25AB-4D0F-81F0-A6245B70D117}" type="slidenum">
              <a:rPr lang="en-US" altLang="zh-CN"/>
              <a:pPr>
                <a:defRPr/>
              </a:pPr>
              <a:t>‹#›</a:t>
            </a:fld>
            <a:endParaRPr lang="en-US" altLang="zh-CN"/>
          </a:p>
        </p:txBody>
      </p:sp>
    </p:spTree>
    <p:extLst>
      <p:ext uri="{BB962C8B-B14F-4D97-AF65-F5344CB8AC3E}">
        <p14:creationId xmlns:p14="http://schemas.microsoft.com/office/powerpoint/2010/main" val="632405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610188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482268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140680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824388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Tree>
    <p:extLst>
      <p:ext uri="{BB962C8B-B14F-4D97-AF65-F5344CB8AC3E}">
        <p14:creationId xmlns:p14="http://schemas.microsoft.com/office/powerpoint/2010/main" val="13347366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683222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324892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481426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BDF148-CBC9-446E-B7DD-15B0EE2F2923}" type="slidenum">
              <a:rPr lang="en-US" altLang="zh-CN"/>
              <a:pPr>
                <a:defRPr/>
              </a:pPr>
              <a:t>‹#›</a:t>
            </a:fld>
            <a:endParaRPr lang="en-US" altLang="zh-CN"/>
          </a:p>
        </p:txBody>
      </p:sp>
    </p:spTree>
    <p:extLst>
      <p:ext uri="{BB962C8B-B14F-4D97-AF65-F5344CB8AC3E}">
        <p14:creationId xmlns:p14="http://schemas.microsoft.com/office/powerpoint/2010/main" val="907855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762312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57845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0A22E">
                    <a:shade val="75000"/>
                  </a:srgbClr>
                </a:solidFill>
              </a:rPr>
              <a:pPr/>
              <a:t>11/19/2018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277400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9517673-B664-4980-AC68-05EFF331DBB3}" type="slidenum">
              <a:rPr lang="en-US" altLang="zh-CN"/>
              <a:pPr>
                <a:defRPr/>
              </a:pPr>
              <a:t>‹#›</a:t>
            </a:fld>
            <a:endParaRPr lang="en-US" altLang="zh-CN"/>
          </a:p>
        </p:txBody>
      </p:sp>
    </p:spTree>
    <p:extLst>
      <p:ext uri="{BB962C8B-B14F-4D97-AF65-F5344CB8AC3E}">
        <p14:creationId xmlns:p14="http://schemas.microsoft.com/office/powerpoint/2010/main" val="2214172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7651116-6936-450F-8542-079DF19A54D9}" type="slidenum">
              <a:rPr lang="en-US" altLang="zh-CN"/>
              <a:pPr>
                <a:defRPr/>
              </a:pPr>
              <a:t>‹#›</a:t>
            </a:fld>
            <a:endParaRPr lang="en-US" altLang="zh-CN"/>
          </a:p>
        </p:txBody>
      </p:sp>
    </p:spTree>
    <p:extLst>
      <p:ext uri="{BB962C8B-B14F-4D97-AF65-F5344CB8AC3E}">
        <p14:creationId xmlns:p14="http://schemas.microsoft.com/office/powerpoint/2010/main" val="14080439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342A326-134F-4277-B261-D9B4FBE40017}" type="slidenum">
              <a:rPr lang="en-US" altLang="zh-CN"/>
              <a:pPr>
                <a:defRPr/>
              </a:pPr>
              <a:t>‹#›</a:t>
            </a:fld>
            <a:endParaRPr lang="en-US" altLang="zh-CN"/>
          </a:p>
        </p:txBody>
      </p:sp>
    </p:spTree>
    <p:extLst>
      <p:ext uri="{BB962C8B-B14F-4D97-AF65-F5344CB8AC3E}">
        <p14:creationId xmlns:p14="http://schemas.microsoft.com/office/powerpoint/2010/main" val="9302777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EDC2B0-AB1C-48FA-8D60-0130EB650998}" type="slidenum">
              <a:rPr lang="en-US" altLang="zh-CN"/>
              <a:pPr>
                <a:defRPr/>
              </a:pPr>
              <a:t>‹#›</a:t>
            </a:fld>
            <a:endParaRPr lang="en-US" altLang="zh-CN"/>
          </a:p>
        </p:txBody>
      </p:sp>
    </p:spTree>
    <p:extLst>
      <p:ext uri="{BB962C8B-B14F-4D97-AF65-F5344CB8AC3E}">
        <p14:creationId xmlns:p14="http://schemas.microsoft.com/office/powerpoint/2010/main" val="17033447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2BB5D35-5635-438E-85CF-547267A621BB}" type="slidenum">
              <a:rPr lang="en-US" altLang="zh-CN"/>
              <a:pPr>
                <a:defRPr/>
              </a:pPr>
              <a:t>‹#›</a:t>
            </a:fld>
            <a:endParaRPr lang="en-US" altLang="zh-CN"/>
          </a:p>
        </p:txBody>
      </p:sp>
    </p:spTree>
    <p:extLst>
      <p:ext uri="{BB962C8B-B14F-4D97-AF65-F5344CB8AC3E}">
        <p14:creationId xmlns:p14="http://schemas.microsoft.com/office/powerpoint/2010/main" val="2087688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88C45E5-CAF8-4D1E-A6E9-F5BABA0F6340}" type="slidenum">
              <a:rPr lang="en-US" altLang="zh-CN"/>
              <a:pPr>
                <a:defRPr/>
              </a:pPr>
              <a:t>‹#›</a:t>
            </a:fld>
            <a:endParaRPr lang="en-US" altLang="zh-CN"/>
          </a:p>
        </p:txBody>
      </p:sp>
    </p:spTree>
    <p:extLst>
      <p:ext uri="{BB962C8B-B14F-4D97-AF65-F5344CB8AC3E}">
        <p14:creationId xmlns:p14="http://schemas.microsoft.com/office/powerpoint/2010/main" val="14576452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C23ECA2-2573-4135-A096-795DC4BA7D44}" type="slidenum">
              <a:rPr lang="en-US" altLang="zh-CN"/>
              <a:pPr>
                <a:defRPr/>
              </a:pPr>
              <a:t>‹#›</a:t>
            </a:fld>
            <a:endParaRPr lang="en-US" altLang="zh-CN"/>
          </a:p>
        </p:txBody>
      </p:sp>
    </p:spTree>
    <p:extLst>
      <p:ext uri="{BB962C8B-B14F-4D97-AF65-F5344CB8AC3E}">
        <p14:creationId xmlns:p14="http://schemas.microsoft.com/office/powerpoint/2010/main" val="3362968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765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zh-CN"/>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zh-CN"/>
          </a:p>
        </p:txBody>
      </p:sp>
      <p:sp>
        <p:nvSpPr>
          <p:cNvPr id="2765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08111CB-7EE7-4C21-9C2A-17F123E4C3E9}" type="slidenum">
              <a:rPr lang="en-US" altLang="zh-CN"/>
              <a:pPr>
                <a:defRPr/>
              </a:pPr>
              <a:t>‹#›</a:t>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1D8BD707-D9CF-40AE-B4C6-C98DA3205C09}" type="datetimeFigureOut">
              <a:rPr lang="en-US" smtClean="0">
                <a:solidFill>
                  <a:srgbClr val="F0A22E">
                    <a:shade val="75000"/>
                  </a:srgbClr>
                </a:solidFill>
                <a:latin typeface="Franklin Gothic Book"/>
                <a:ea typeface="+mn-ea"/>
              </a:rPr>
              <a:pPr fontAlgn="auto">
                <a:spcBef>
                  <a:spcPts val="0"/>
                </a:spcBef>
                <a:spcAft>
                  <a:spcPts val="0"/>
                </a:spcAft>
              </a:pPr>
              <a:t>11/19/2018</a:t>
            </a:fld>
            <a:endParaRPr lang="en-US">
              <a:solidFill>
                <a:srgbClr val="F0A22E">
                  <a:shade val="75000"/>
                </a:srgbClr>
              </a:solidFill>
              <a:latin typeface="Franklin Gothic Book"/>
              <a:ea typeface="+mn-ea"/>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en-US">
              <a:solidFill>
                <a:srgbClr val="F0A22E">
                  <a:shade val="75000"/>
                </a:srgbClr>
              </a:solidFill>
              <a:latin typeface="Franklin Gothic Book"/>
              <a:ea typeface="+mn-ea"/>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B6F15528-21DE-4FAA-801E-634DDDAF4B2B}" type="slidenum">
              <a:rPr lang="en-US" smtClean="0">
                <a:solidFill>
                  <a:srgbClr val="F0A22E">
                    <a:shade val="75000"/>
                  </a:srgbClr>
                </a:solidFill>
                <a:latin typeface="Franklin Gothic Book"/>
                <a:ea typeface="+mn-ea"/>
              </a:rPr>
              <a:pPr fontAlgn="auto">
                <a:spcBef>
                  <a:spcPts val="0"/>
                </a:spcBef>
                <a:spcAft>
                  <a:spcPts val="0"/>
                </a:spcAft>
              </a:pPr>
              <a:t>‹#›</a:t>
            </a:fld>
            <a:endParaRPr lang="en-US">
              <a:solidFill>
                <a:srgbClr val="F0A22E">
                  <a:shade val="75000"/>
                </a:srgbClr>
              </a:solidFill>
              <a:latin typeface="Franklin Gothic Book"/>
              <a:ea typeface="+mn-ea"/>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Franklin Gothic Book"/>
              <a:ea typeface="+mn-ea"/>
            </a:endParaRPr>
          </a:p>
        </p:txBody>
      </p:sp>
    </p:spTree>
    <p:extLst>
      <p:ext uri="{BB962C8B-B14F-4D97-AF65-F5344CB8AC3E}">
        <p14:creationId xmlns:p14="http://schemas.microsoft.com/office/powerpoint/2010/main" val="32783364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gif"/><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0412" y="1705621"/>
            <a:ext cx="7623175" cy="1752600"/>
          </a:xfrm>
        </p:spPr>
        <p:txBody>
          <a:bodyPr/>
          <a:lstStyle/>
          <a:p>
            <a:r>
              <a:rPr lang="en-US" altLang="zh-CN" sz="4600" b="1" dirty="0">
                <a:solidFill>
                  <a:srgbClr val="005EA4"/>
                </a:solidFill>
              </a:rPr>
              <a:t>Computers </a:t>
            </a:r>
            <a:r>
              <a:rPr lang="en-US" altLang="zh-CN" sz="4600" b="1" dirty="0" smtClean="0">
                <a:solidFill>
                  <a:srgbClr val="005EA4"/>
                </a:solidFill>
              </a:rPr>
              <a:t>Principles</a:t>
            </a:r>
            <a:r>
              <a:rPr lang="en-US" altLang="zh-CN" sz="5600" b="1" dirty="0" smtClean="0">
                <a:solidFill>
                  <a:srgbClr val="005EA4"/>
                </a:solidFill>
              </a:rPr>
              <a:t/>
            </a:r>
            <a:br>
              <a:rPr lang="en-US" altLang="zh-CN" sz="5600" b="1" dirty="0" smtClean="0">
                <a:solidFill>
                  <a:srgbClr val="005EA4"/>
                </a:solidFill>
              </a:rPr>
            </a:br>
            <a:r>
              <a:rPr lang="en-US" sz="2800" b="1" i="1" dirty="0" smtClean="0"/>
              <a:t>1-2 Lecture/ </a:t>
            </a:r>
            <a:r>
              <a:rPr lang="en-US" sz="2800" b="1" i="1" dirty="0"/>
              <a:t>Introduction </a:t>
            </a:r>
            <a:r>
              <a:rPr lang="en-US" sz="2800" b="1" i="1" dirty="0" smtClean="0"/>
              <a:t>of </a:t>
            </a:r>
            <a:r>
              <a:rPr lang="en-US" sz="2800" b="1" i="1" dirty="0"/>
              <a:t>Computers</a:t>
            </a:r>
          </a:p>
        </p:txBody>
      </p:sp>
      <p:sp>
        <p:nvSpPr>
          <p:cNvPr id="3075" name="Rectangle 3"/>
          <p:cNvSpPr>
            <a:spLocks noGrp="1" noChangeArrowheads="1"/>
          </p:cNvSpPr>
          <p:nvPr>
            <p:ph type="subTitle" idx="1"/>
          </p:nvPr>
        </p:nvSpPr>
        <p:spPr>
          <a:xfrm>
            <a:off x="1981200" y="3962400"/>
            <a:ext cx="6553200" cy="1143000"/>
          </a:xfrm>
        </p:spPr>
        <p:txBody>
          <a:bodyPr/>
          <a:lstStyle/>
          <a:p>
            <a:pPr algn="ctr" eaLnBrk="1" hangingPunct="1">
              <a:lnSpc>
                <a:spcPct val="80000"/>
              </a:lnSpc>
            </a:pPr>
            <a:r>
              <a:rPr lang="en-US" altLang="en-US" dirty="0" smtClean="0"/>
              <a:t>Dr. </a:t>
            </a:r>
            <a:r>
              <a:rPr lang="en-US" altLang="en-US" dirty="0" err="1"/>
              <a:t>Qasim</a:t>
            </a:r>
            <a:r>
              <a:rPr lang="en-US" altLang="en-US" dirty="0"/>
              <a:t> Adnan </a:t>
            </a:r>
            <a:r>
              <a:rPr lang="en-US" altLang="en-US" dirty="0" err="1"/>
              <a:t>Aljanabi</a:t>
            </a:r>
            <a:r>
              <a:rPr lang="en-US" altLang="en-US" dirty="0"/>
              <a:t> </a:t>
            </a:r>
            <a:endParaRPr lang="en-US" altLang="en-US" dirty="0" smtClean="0"/>
          </a:p>
          <a:p>
            <a:pPr eaLnBrk="1" hangingPunct="1"/>
            <a:endParaRPr lang="en-US" altLang="zh-CN" dirty="0" smtClean="0"/>
          </a:p>
        </p:txBody>
      </p:sp>
      <p:pic>
        <p:nvPicPr>
          <p:cNvPr id="4" name="Picture 2" descr="F:\محاضرات موارد مائية\Irrigation\saQPmQdiy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40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3266492"/>
            <a:ext cx="5791200" cy="646331"/>
          </a:xfrm>
          <a:prstGeom prst="rect">
            <a:avLst/>
          </a:prstGeom>
        </p:spPr>
        <p:txBody>
          <a:bodyPr wrap="square">
            <a:spAutoFit/>
          </a:bodyPr>
          <a:lstStyle/>
          <a:p>
            <a:r>
              <a:rPr lang="en-US" b="1" i="1" kern="0" dirty="0">
                <a:solidFill>
                  <a:srgbClr val="C00000"/>
                </a:solidFill>
                <a:latin typeface="Garamond"/>
                <a:ea typeface="宋体"/>
              </a:rPr>
              <a:t>Civil Engineering Department </a:t>
            </a:r>
            <a:br>
              <a:rPr lang="en-US" b="1" i="1" kern="0" dirty="0">
                <a:solidFill>
                  <a:srgbClr val="C00000"/>
                </a:solidFill>
                <a:latin typeface="Garamond"/>
                <a:ea typeface="宋体"/>
              </a:rPr>
            </a:br>
            <a:r>
              <a:rPr lang="en-US" b="1" i="1" kern="0" dirty="0">
                <a:solidFill>
                  <a:srgbClr val="C00000"/>
                </a:solidFill>
                <a:latin typeface="Garamond"/>
                <a:ea typeface="宋体"/>
              </a:rPr>
              <a:t>College of Engineering / </a:t>
            </a:r>
            <a:r>
              <a:rPr lang="en-US" b="1" i="1" kern="0" dirty="0" err="1">
                <a:solidFill>
                  <a:srgbClr val="C00000"/>
                </a:solidFill>
                <a:latin typeface="Garamond"/>
                <a:ea typeface="宋体"/>
              </a:rPr>
              <a:t>Diyala</a:t>
            </a:r>
            <a:r>
              <a:rPr lang="en-US" b="1" i="1" kern="0" dirty="0">
                <a:solidFill>
                  <a:srgbClr val="C00000"/>
                </a:solidFill>
                <a:latin typeface="Garamond"/>
                <a:ea typeface="宋体"/>
              </a:rPr>
              <a:t> University/ 2015-2016</a:t>
            </a:r>
            <a:r>
              <a:rPr lang="en-US" b="1" i="1" kern="0" dirty="0">
                <a:solidFill>
                  <a:srgbClr val="006633"/>
                </a:solidFill>
                <a:latin typeface="Garamond"/>
                <a:ea typeface="宋体"/>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Types of Memory</a:t>
            </a:r>
          </a:p>
        </p:txBody>
      </p:sp>
      <p:sp>
        <p:nvSpPr>
          <p:cNvPr id="41985" name="Rectangle 1"/>
          <p:cNvSpPr>
            <a:spLocks noChangeArrowheads="1"/>
          </p:cNvSpPr>
          <p:nvPr/>
        </p:nvSpPr>
        <p:spPr bwMode="auto">
          <a:xfrm>
            <a:off x="152400" y="1055668"/>
            <a:ext cx="88392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0"/>
              </a:spcBef>
              <a:spcAft>
                <a:spcPts val="600"/>
              </a:spcAft>
            </a:pPr>
            <a:r>
              <a:rPr lang="en-US" sz="2800" b="1" i="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1- Random Access Memory (RAM): </a:t>
            </a:r>
          </a:p>
          <a:p>
            <a:pPr algn="just">
              <a:spcBef>
                <a:spcPts val="0"/>
              </a:spcBef>
              <a:spcAft>
                <a:spcPts val="600"/>
              </a:spcAft>
              <a:buClr>
                <a:srgbClr val="0000FF"/>
              </a:buClr>
              <a:buFont typeface="Wingdings" pitchFamily="2" charset="2"/>
              <a:buChar char="Ø"/>
            </a:pPr>
            <a:r>
              <a:rPr lang="en-US" sz="2800" b="1" i="1" dirty="0" smtClean="0">
                <a:solidFill>
                  <a:srgbClr val="00000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in this kind of memory can read and write on it generated by CPU. </a:t>
            </a:r>
          </a:p>
          <a:p>
            <a:pPr algn="just">
              <a:spcBef>
                <a:spcPts val="0"/>
              </a:spcBef>
              <a:spcAft>
                <a:spcPts val="600"/>
              </a:spcAft>
              <a:buClr>
                <a:srgbClr val="0000FF"/>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This kind of memory used by user to store his programs on it. </a:t>
            </a:r>
          </a:p>
          <a:p>
            <a:pPr algn="just">
              <a:spcBef>
                <a:spcPts val="0"/>
              </a:spcBef>
              <a:spcAft>
                <a:spcPts val="600"/>
              </a:spcAft>
              <a:buClr>
                <a:srgbClr val="0000FF"/>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This memory is temporary storage ends when the process is end or when split electric power.</a:t>
            </a:r>
          </a:p>
          <a:p>
            <a:pPr algn="just">
              <a:spcBef>
                <a:spcPts val="0"/>
              </a:spcBef>
              <a:spcAft>
                <a:spcPts val="0"/>
              </a:spcAft>
              <a:buClr>
                <a:srgbClr val="0000FF"/>
              </a:buClr>
            </a:pPr>
            <a:endParaRPr lang="en-US" sz="2400" dirty="0" smtClean="0">
              <a:solidFill>
                <a:srgbClr val="000000"/>
              </a:solidFill>
              <a:latin typeface="Aparajita" pitchFamily="34" charset="0"/>
              <a:ea typeface="Calibri" pitchFamily="34" charset="0"/>
              <a:cs typeface="Aparajita" pitchFamily="34" charset="0"/>
            </a:endParaRPr>
          </a:p>
          <a:p>
            <a:pPr algn="just" eaLnBrk="0" hangingPunct="0">
              <a:spcBef>
                <a:spcPts val="0"/>
              </a:spcBef>
              <a:spcAft>
                <a:spcPts val="600"/>
              </a:spcAft>
            </a:pPr>
            <a:r>
              <a:rPr lang="en-US" sz="2800" b="1" i="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2- Read Only Memory (ROM):</a:t>
            </a:r>
            <a:r>
              <a:rPr lang="en-US" sz="28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 </a:t>
            </a:r>
          </a:p>
          <a:p>
            <a:pPr algn="just" eaLnBrk="0" hangingPunct="0">
              <a:spcBef>
                <a:spcPts val="0"/>
              </a:spcBef>
              <a:spcAft>
                <a:spcPts val="600"/>
              </a:spcAft>
              <a:buClr>
                <a:srgbClr val="00B050"/>
              </a:buClr>
              <a:buFont typeface="Wingdings" pitchFamily="2" charset="2"/>
              <a:buChar char="Ø"/>
            </a:pPr>
            <a:r>
              <a:rPr lang="en-US" sz="2800" b="1" dirty="0" smtClean="0">
                <a:solidFill>
                  <a:srgbClr val="00000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in this kind of memory can read only from it generated by CPU, </a:t>
            </a:r>
          </a:p>
          <a:p>
            <a:pPr algn="just" eaLnBrk="0" hangingPunct="0">
              <a:spcBef>
                <a:spcPts val="0"/>
              </a:spcBef>
              <a:spcAft>
                <a:spcPts val="600"/>
              </a:spcAft>
              <a:buClr>
                <a:srgbClr val="00B05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but cannot write on it from this unit because store specific computer system software on this kinds of memories, such as: BIOS, Start up Routine, Input/ output routine, Interpreter. </a:t>
            </a:r>
          </a:p>
          <a:p>
            <a:pPr algn="just" eaLnBrk="0" hangingPunct="0">
              <a:spcBef>
                <a:spcPts val="0"/>
              </a:spcBef>
              <a:spcAft>
                <a:spcPts val="6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This memory do not miss it is contents where split electric power.</a:t>
            </a:r>
            <a:endParaRPr lang="en-US" sz="2800" dirty="0" smtClean="0">
              <a:solidFill>
                <a:prstClr val="black"/>
              </a:solidFill>
              <a:latin typeface="Aparajita" pitchFamily="34" charset="0"/>
              <a:ea typeface="+mn-ea"/>
              <a:cs typeface="Aparajita" pitchFamily="34" charset="0"/>
            </a:endParaRPr>
          </a:p>
        </p:txBody>
      </p:sp>
    </p:spTree>
    <p:extLst>
      <p:ext uri="{BB962C8B-B14F-4D97-AF65-F5344CB8AC3E}">
        <p14:creationId xmlns:p14="http://schemas.microsoft.com/office/powerpoint/2010/main" val="41388522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System board</a:t>
            </a:r>
          </a:p>
        </p:txBody>
      </p:sp>
      <p:sp>
        <p:nvSpPr>
          <p:cNvPr id="40961" name="Rectangle 1"/>
          <p:cNvSpPr>
            <a:spLocks noChangeArrowheads="1"/>
          </p:cNvSpPr>
          <p:nvPr/>
        </p:nvSpPr>
        <p:spPr bwMode="auto">
          <a:xfrm>
            <a:off x="152400" y="1232118"/>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The important part on computer loading: the CPU, memories, and control circuit. </a:t>
            </a:r>
          </a:p>
          <a:p>
            <a:pP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It is allows to computer parts to exchange data to perform the required work, and coordinate computer parts, and memory organization.</a:t>
            </a:r>
            <a:endParaRPr lang="en-US" sz="3600" dirty="0" smtClean="0">
              <a:solidFill>
                <a:prstClr val="black"/>
              </a:solidFill>
              <a:latin typeface="Aparajita" pitchFamily="34" charset="0"/>
              <a:ea typeface="+mn-ea"/>
              <a:cs typeface="Aparajita" pitchFamily="34" charset="0"/>
            </a:endParaRPr>
          </a:p>
        </p:txBody>
      </p:sp>
      <p:pic>
        <p:nvPicPr>
          <p:cNvPr id="94209" name="Picture 1" descr="C:\Users\ENGINEER\Desktop\1371435431_520277518_1-Need-motherboard-945-G31-for-pentium-D-skt-775-Vehicle-Factory.jpg"/>
          <p:cNvPicPr>
            <a:picLocks noChangeAspect="1" noChangeArrowheads="1"/>
          </p:cNvPicPr>
          <p:nvPr/>
        </p:nvPicPr>
        <p:blipFill>
          <a:blip r:embed="rId2" cstate="print"/>
          <a:srcRect/>
          <a:stretch>
            <a:fillRect/>
          </a:stretch>
        </p:blipFill>
        <p:spPr bwMode="auto">
          <a:xfrm>
            <a:off x="228600" y="3344406"/>
            <a:ext cx="5105400" cy="3056394"/>
          </a:xfrm>
          <a:prstGeom prst="rect">
            <a:avLst/>
          </a:prstGeom>
          <a:noFill/>
        </p:spPr>
      </p:pic>
      <p:pic>
        <p:nvPicPr>
          <p:cNvPr id="94210" name="Picture 2" descr="C:\Users\ENGINEER\Desktop\ram-ch.jpg"/>
          <p:cNvPicPr>
            <a:picLocks noChangeAspect="1" noChangeArrowheads="1"/>
          </p:cNvPicPr>
          <p:nvPr/>
        </p:nvPicPr>
        <p:blipFill>
          <a:blip r:embed="rId3" cstate="print"/>
          <a:srcRect/>
          <a:stretch>
            <a:fillRect/>
          </a:stretch>
        </p:blipFill>
        <p:spPr bwMode="auto">
          <a:xfrm>
            <a:off x="5486400" y="3352800"/>
            <a:ext cx="3048000" cy="3048000"/>
          </a:xfrm>
          <a:prstGeom prst="rect">
            <a:avLst/>
          </a:prstGeom>
          <a:noFill/>
        </p:spPr>
      </p:pic>
    </p:spTree>
    <p:extLst>
      <p:ext uri="{BB962C8B-B14F-4D97-AF65-F5344CB8AC3E}">
        <p14:creationId xmlns:p14="http://schemas.microsoft.com/office/powerpoint/2010/main" val="18257137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bios &amp; </a:t>
            </a:r>
            <a:r>
              <a:rPr lang="en-US" sz="3200" b="1" cap="all" dirty="0" err="1" smtClean="0">
                <a:solidFill>
                  <a:srgbClr val="CC0000"/>
                </a:solidFill>
                <a:effectLst>
                  <a:reflection blurRad="12700" stA="48000" endA="300" endPos="55000" dir="5400000" sy="-90000" algn="bl" rotWithShape="0"/>
                </a:effectLst>
                <a:latin typeface="Perpetua Titling MT" pitchFamily="18" charset="0"/>
                <a:ea typeface="+mn-ea"/>
              </a:rPr>
              <a:t>cmos</a:t>
            </a:r>
            <a:endPar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endParaRPr>
          </a:p>
        </p:txBody>
      </p:sp>
      <p:sp>
        <p:nvSpPr>
          <p:cNvPr id="43009" name="Rectangle 1"/>
          <p:cNvSpPr>
            <a:spLocks noChangeArrowheads="1"/>
          </p:cNvSpPr>
          <p:nvPr/>
        </p:nvSpPr>
        <p:spPr bwMode="auto">
          <a:xfrm>
            <a:off x="152400" y="1127879"/>
            <a:ext cx="8839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0"/>
              </a:spcBef>
              <a:spcAft>
                <a:spcPts val="1800"/>
              </a:spcAft>
              <a:buFont typeface="Wingdings" pitchFamily="2" charset="2"/>
              <a:buChar char="Ø"/>
            </a:pPr>
            <a:r>
              <a:rPr lang="en-US" sz="2800" i="1" dirty="0" smtClean="0">
                <a:solidFill>
                  <a:srgbClr val="000000"/>
                </a:solidFill>
                <a:latin typeface="Aparajita" pitchFamily="34" charset="0"/>
                <a:ea typeface="Calibri" pitchFamily="34" charset="0"/>
                <a:cs typeface="Aparajita" pitchFamily="34" charset="0"/>
              </a:rPr>
              <a:t> </a:t>
            </a:r>
            <a:r>
              <a:rPr lang="en-US" sz="2800" b="1" i="1" u="sng" dirty="0" smtClean="0">
                <a:solidFill>
                  <a:srgbClr val="FF0000"/>
                </a:solidFill>
                <a:latin typeface="Aparajita" pitchFamily="34" charset="0"/>
                <a:ea typeface="Calibri" pitchFamily="34" charset="0"/>
                <a:cs typeface="Aparajita" pitchFamily="34" charset="0"/>
              </a:rPr>
              <a:t>BIOS (Basic Input Output System):</a:t>
            </a:r>
            <a:r>
              <a:rPr lang="en-US" sz="2800" dirty="0" smtClean="0">
                <a:solidFill>
                  <a:srgbClr val="000000"/>
                </a:solidFill>
                <a:latin typeface="Aparajita" pitchFamily="34" charset="0"/>
                <a:ea typeface="Calibri" pitchFamily="34" charset="0"/>
                <a:cs typeface="Aparajita" pitchFamily="34" charset="0"/>
              </a:rPr>
              <a:t>is a software that is built into computers and that is run when the computer first turn on. </a:t>
            </a:r>
          </a:p>
          <a:p>
            <a:pPr algn="just">
              <a:spcBef>
                <a:spcPts val="0"/>
              </a:spcBef>
              <a:spcAft>
                <a:spcPts val="18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Among other things this software starts the operating system and support transfer information between hard ware devices. </a:t>
            </a:r>
          </a:p>
          <a:p>
            <a:pPr algn="just">
              <a:spcBef>
                <a:spcPts val="0"/>
              </a:spcBef>
              <a:spcAft>
                <a:spcPts val="18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BIOS is part of your computer's hardware and is separate from Windows. </a:t>
            </a:r>
            <a:endParaRPr lang="en-US" sz="3600" dirty="0" smtClean="0">
              <a:solidFill>
                <a:prstClr val="black"/>
              </a:solidFill>
              <a:latin typeface="Aparajita" pitchFamily="34" charset="0"/>
              <a:ea typeface="+mn-ea"/>
              <a:cs typeface="Aparajita" pitchFamily="34" charset="0"/>
            </a:endParaRPr>
          </a:p>
        </p:txBody>
      </p:sp>
      <p:sp>
        <p:nvSpPr>
          <p:cNvPr id="43010" name="Rectangle 2"/>
          <p:cNvSpPr>
            <a:spLocks noChangeArrowheads="1"/>
          </p:cNvSpPr>
          <p:nvPr/>
        </p:nvSpPr>
        <p:spPr bwMode="auto">
          <a:xfrm>
            <a:off x="152400" y="4227999"/>
            <a:ext cx="8839200"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800"/>
              </a:spcAft>
              <a:buFont typeface="Wingdings" pitchFamily="2" charset="2"/>
              <a:buChar char="Ø"/>
            </a:pPr>
            <a:r>
              <a:rPr lang="en-US" sz="2800" b="1" i="1" u="sng" dirty="0" smtClean="0">
                <a:solidFill>
                  <a:srgbClr val="FF0000"/>
                </a:solidFill>
                <a:latin typeface="Aparajita" pitchFamily="34" charset="0"/>
                <a:ea typeface="Calibri" pitchFamily="34" charset="0"/>
                <a:cs typeface="Aparajita" pitchFamily="34" charset="0"/>
              </a:rPr>
              <a:t>Complementary metal-oxide semiconductor, or CMOS,</a:t>
            </a:r>
            <a:r>
              <a:rPr lang="en-US" sz="2800" b="1" u="sng" dirty="0" smtClean="0">
                <a:solidFill>
                  <a:srgbClr val="FF000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typically refers to a battery-powered memory chip in your computer that stores start-up information. </a:t>
            </a:r>
          </a:p>
          <a:p>
            <a:pPr algn="just">
              <a:spcAft>
                <a:spcPts val="1800"/>
              </a:spcAft>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Your computer's basic input/output system (BIOS) uses this information when starting your computer.</a:t>
            </a:r>
            <a:endParaRPr lang="en-US" sz="3600" dirty="0" smtClean="0">
              <a:solidFill>
                <a:prstClr val="black"/>
              </a:solidFill>
              <a:latin typeface="Aparajita" pitchFamily="34" charset="0"/>
              <a:ea typeface="+mn-ea"/>
              <a:cs typeface="Aparajita" pitchFamily="34" charset="0"/>
            </a:endParaRPr>
          </a:p>
        </p:txBody>
      </p:sp>
    </p:spTree>
    <p:extLst>
      <p:ext uri="{BB962C8B-B14F-4D97-AF65-F5344CB8AC3E}">
        <p14:creationId xmlns:p14="http://schemas.microsoft.com/office/powerpoint/2010/main" val="1867876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Storage units</a:t>
            </a:r>
          </a:p>
        </p:txBody>
      </p:sp>
      <p:sp>
        <p:nvSpPr>
          <p:cNvPr id="44035" name="Rectangle 3"/>
          <p:cNvSpPr>
            <a:spLocks noChangeArrowheads="1"/>
          </p:cNvSpPr>
          <p:nvPr/>
        </p:nvSpPr>
        <p:spPr bwMode="auto">
          <a:xfrm>
            <a:off x="228600" y="1045964"/>
            <a:ext cx="86868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200"/>
              </a:spcAft>
            </a:pPr>
            <a:r>
              <a:rPr lang="en-US" sz="32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1- Hard Disk Drive</a:t>
            </a:r>
          </a:p>
          <a:p>
            <a:pPr algn="just">
              <a:spcAft>
                <a:spcPts val="1200"/>
              </a:spcAft>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Your computer's hard disk drive stores information on a hard disk—a rigid platter or stack of platters with a magnetic surface. </a:t>
            </a:r>
          </a:p>
          <a:p>
            <a:pPr algn="just">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The hard disk drive is normally located inside the system unit.</a:t>
            </a:r>
            <a:endParaRPr lang="en-US" sz="3600" dirty="0" smtClean="0">
              <a:solidFill>
                <a:srgbClr val="0033CC"/>
              </a:solidFill>
              <a:latin typeface="Aparajita" pitchFamily="34" charset="0"/>
              <a:ea typeface="+mn-ea"/>
              <a:cs typeface="Aparajita" pitchFamily="34" charset="0"/>
            </a:endParaRPr>
          </a:p>
        </p:txBody>
      </p:sp>
      <p:pic>
        <p:nvPicPr>
          <p:cNvPr id="44036" name="Picture 4" descr="C:\Users\ENGINEER\Desktop\hard_drive_western_digital_sata.jpg"/>
          <p:cNvPicPr>
            <a:picLocks noChangeAspect="1" noChangeArrowheads="1"/>
          </p:cNvPicPr>
          <p:nvPr/>
        </p:nvPicPr>
        <p:blipFill>
          <a:blip r:embed="rId2" cstate="print"/>
          <a:srcRect/>
          <a:stretch>
            <a:fillRect/>
          </a:stretch>
        </p:blipFill>
        <p:spPr bwMode="auto">
          <a:xfrm>
            <a:off x="2286001" y="3278238"/>
            <a:ext cx="4495799" cy="3503562"/>
          </a:xfrm>
          <a:prstGeom prst="rect">
            <a:avLst/>
          </a:prstGeom>
          <a:noFill/>
        </p:spPr>
      </p:pic>
    </p:spTree>
    <p:extLst>
      <p:ext uri="{BB962C8B-B14F-4D97-AF65-F5344CB8AC3E}">
        <p14:creationId xmlns:p14="http://schemas.microsoft.com/office/powerpoint/2010/main" val="29628162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Storage units</a:t>
            </a:r>
          </a:p>
        </p:txBody>
      </p:sp>
      <p:sp>
        <p:nvSpPr>
          <p:cNvPr id="46081" name="Rectangle 1"/>
          <p:cNvSpPr>
            <a:spLocks noChangeArrowheads="1"/>
          </p:cNvSpPr>
          <p:nvPr/>
        </p:nvSpPr>
        <p:spPr bwMode="auto">
          <a:xfrm>
            <a:off x="152400" y="1102578"/>
            <a:ext cx="6248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Clr>
                <a:srgbClr val="00B050"/>
              </a:buClr>
            </a:pPr>
            <a:r>
              <a:rPr lang="en-US" sz="32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2- CD and DVD Drives </a:t>
            </a:r>
            <a:endParaRPr lang="en-US" sz="3200" b="1" u="sng" dirty="0" smtClean="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a:t>
            </a:r>
            <a:r>
              <a:rPr lang="en-US" sz="2800" i="1" u="sng" dirty="0" smtClean="0">
                <a:solidFill>
                  <a:srgbClr val="FF0000"/>
                </a:solidFill>
                <a:latin typeface="Aparajita" pitchFamily="34" charset="0"/>
                <a:ea typeface="Calibri" pitchFamily="34" charset="0"/>
                <a:cs typeface="Aparajita" pitchFamily="34" charset="0"/>
              </a:rPr>
              <a:t>CD drives </a:t>
            </a:r>
            <a:r>
              <a:rPr lang="en-US" sz="2800" dirty="0" smtClean="0">
                <a:solidFill>
                  <a:prstClr val="black"/>
                </a:solidFill>
                <a:latin typeface="Aparajita" pitchFamily="34" charset="0"/>
                <a:ea typeface="Calibri" pitchFamily="34" charset="0"/>
                <a:cs typeface="Aparajita" pitchFamily="34" charset="0"/>
              </a:rPr>
              <a:t>use lasers to read (retrieve) data from a CD; many CD drives can also write (record) data onto CDs. </a:t>
            </a: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If you have a recordable disk drive, you can store copies of your files on blank CDs. </a:t>
            </a: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CD storage capacity less than 1GB. </a:t>
            </a: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a:t>
            </a:r>
            <a:r>
              <a:rPr lang="en-US" sz="2800" i="1" u="sng" dirty="0" smtClean="0">
                <a:solidFill>
                  <a:srgbClr val="FF0000"/>
                </a:solidFill>
                <a:latin typeface="Aparajita" pitchFamily="34" charset="0"/>
                <a:ea typeface="Calibri" pitchFamily="34" charset="0"/>
                <a:cs typeface="Aparajita" pitchFamily="34" charset="0"/>
              </a:rPr>
              <a:t>DVD drives </a:t>
            </a:r>
            <a:r>
              <a:rPr lang="en-US" sz="2800" dirty="0" smtClean="0">
                <a:solidFill>
                  <a:srgbClr val="0033CC"/>
                </a:solidFill>
                <a:latin typeface="Aparajita" pitchFamily="34" charset="0"/>
                <a:ea typeface="Calibri" pitchFamily="34" charset="0"/>
                <a:cs typeface="Aparajita" pitchFamily="34" charset="0"/>
              </a:rPr>
              <a:t>(Digital Video Disk) can do everything that CD drives can, plus read DVDs. </a:t>
            </a: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If you have a DVD drive, you can watch movies on your computer.</a:t>
            </a:r>
          </a:p>
          <a:p>
            <a:pPr algn="just" eaLnBrk="0" hangingPunct="0">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Many DVD drives can record data onto blank DVDs.DVD storage capacity may be 17 GB.</a:t>
            </a:r>
            <a:endParaRPr lang="en-US" sz="2800" dirty="0" smtClean="0">
              <a:solidFill>
                <a:srgbClr val="0033CC"/>
              </a:solidFill>
              <a:latin typeface="Aparajita" pitchFamily="34" charset="0"/>
              <a:ea typeface="+mn-ea"/>
              <a:cs typeface="Aparajita" pitchFamily="34" charset="0"/>
            </a:endParaRPr>
          </a:p>
        </p:txBody>
      </p:sp>
      <p:pic>
        <p:nvPicPr>
          <p:cNvPr id="46082" name="Picture 2" descr="C:\Users\ENGINEER\Desktop\SNY-93-0003.jpg"/>
          <p:cNvPicPr>
            <a:picLocks noChangeAspect="1" noChangeArrowheads="1"/>
          </p:cNvPicPr>
          <p:nvPr/>
        </p:nvPicPr>
        <p:blipFill>
          <a:blip r:embed="rId2" cstate="print"/>
          <a:srcRect/>
          <a:stretch>
            <a:fillRect/>
          </a:stretch>
        </p:blipFill>
        <p:spPr bwMode="auto">
          <a:xfrm>
            <a:off x="6705600" y="1600200"/>
            <a:ext cx="2233611" cy="2268265"/>
          </a:xfrm>
          <a:prstGeom prst="rect">
            <a:avLst/>
          </a:prstGeom>
          <a:noFill/>
        </p:spPr>
      </p:pic>
      <p:pic>
        <p:nvPicPr>
          <p:cNvPr id="46083" name="Picture 3" descr="C:\Users\ENGINEER\Desktop\dvd-r-8.jpg"/>
          <p:cNvPicPr>
            <a:picLocks noChangeAspect="1" noChangeArrowheads="1"/>
          </p:cNvPicPr>
          <p:nvPr/>
        </p:nvPicPr>
        <p:blipFill>
          <a:blip r:embed="rId3" cstate="print"/>
          <a:srcRect/>
          <a:stretch>
            <a:fillRect/>
          </a:stretch>
        </p:blipFill>
        <p:spPr bwMode="auto">
          <a:xfrm>
            <a:off x="6705600" y="4267200"/>
            <a:ext cx="2209800" cy="2209800"/>
          </a:xfrm>
          <a:prstGeom prst="rect">
            <a:avLst/>
          </a:prstGeom>
          <a:noFill/>
        </p:spPr>
      </p:pic>
    </p:spTree>
    <p:extLst>
      <p:ext uri="{BB962C8B-B14F-4D97-AF65-F5344CB8AC3E}">
        <p14:creationId xmlns:p14="http://schemas.microsoft.com/office/powerpoint/2010/main" val="1762132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Storage units</a:t>
            </a:r>
          </a:p>
        </p:txBody>
      </p:sp>
      <p:sp>
        <p:nvSpPr>
          <p:cNvPr id="45062" name="Rectangle 6"/>
          <p:cNvSpPr>
            <a:spLocks noChangeArrowheads="1"/>
          </p:cNvSpPr>
          <p:nvPr/>
        </p:nvSpPr>
        <p:spPr bwMode="auto">
          <a:xfrm>
            <a:off x="152400" y="1066800"/>
            <a:ext cx="88392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Clr>
                <a:srgbClr val="00B050"/>
              </a:buClr>
            </a:pPr>
            <a:r>
              <a:rPr lang="en-US" sz="32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3- Floppy Disk Drive </a:t>
            </a:r>
            <a:endParaRPr lang="en-US" sz="3200" b="1" u="sng" dirty="0" smtClean="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algn="just">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 Floppy disk drives store information on floppy disks, also called floppies or diskettes. </a:t>
            </a:r>
          </a:p>
          <a:p>
            <a:pPr algn="just">
              <a:buClr>
                <a:srgbClr val="00B05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Compared to CDs and DVDs, floppy disks can store only a small amount of data. They also retrieve information more slowly and are more prone to damage. </a:t>
            </a:r>
          </a:p>
          <a:p>
            <a:pPr algn="just">
              <a:buClr>
                <a:srgbClr val="00B050"/>
              </a:buClr>
              <a:buFont typeface="Wingdings" pitchFamily="2" charset="2"/>
              <a:buChar char="Ø"/>
            </a:pPr>
            <a:r>
              <a:rPr lang="en-US" sz="2800" dirty="0" smtClean="0">
                <a:solidFill>
                  <a:prstClr val="black"/>
                </a:solidFill>
                <a:latin typeface="Aparajita" pitchFamily="34" charset="0"/>
                <a:ea typeface="Calibri" pitchFamily="34" charset="0"/>
                <a:cs typeface="Aparajita" pitchFamily="34" charset="0"/>
              </a:rPr>
              <a:t>For these reasons, floppy disk drives are less popular than they used to be, although some computers still include them.</a:t>
            </a:r>
            <a:endParaRPr lang="en-US" sz="3600" dirty="0" smtClean="0">
              <a:solidFill>
                <a:prstClr val="black"/>
              </a:solidFill>
              <a:latin typeface="Aparajita" pitchFamily="34" charset="0"/>
              <a:ea typeface="+mn-ea"/>
              <a:cs typeface="Aparajita" pitchFamily="34" charset="0"/>
            </a:endParaRPr>
          </a:p>
        </p:txBody>
      </p:sp>
      <p:pic>
        <p:nvPicPr>
          <p:cNvPr id="45063" name="Picture 7" descr="C:\Users\ENGINEER\Desktop\4142493-floppy-disk-magnetic-computer-data-storage-support-isolated-over-white.jpg"/>
          <p:cNvPicPr>
            <a:picLocks noChangeAspect="1" noChangeArrowheads="1"/>
          </p:cNvPicPr>
          <p:nvPr/>
        </p:nvPicPr>
        <p:blipFill>
          <a:blip r:embed="rId2" cstate="print"/>
          <a:srcRect l="2623" t="18033" r="1639" b="19672"/>
          <a:stretch>
            <a:fillRect/>
          </a:stretch>
        </p:blipFill>
        <p:spPr bwMode="auto">
          <a:xfrm>
            <a:off x="2667000" y="4679515"/>
            <a:ext cx="4038600" cy="2102285"/>
          </a:xfrm>
          <a:prstGeom prst="rect">
            <a:avLst/>
          </a:prstGeom>
          <a:noFill/>
        </p:spPr>
      </p:pic>
    </p:spTree>
    <p:extLst>
      <p:ext uri="{BB962C8B-B14F-4D97-AF65-F5344CB8AC3E}">
        <p14:creationId xmlns:p14="http://schemas.microsoft.com/office/powerpoint/2010/main" val="3033763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Computer software</a:t>
            </a:r>
          </a:p>
        </p:txBody>
      </p:sp>
      <p:sp>
        <p:nvSpPr>
          <p:cNvPr id="49153" name="Rectangle 1"/>
          <p:cNvSpPr>
            <a:spLocks noChangeArrowheads="1"/>
          </p:cNvSpPr>
          <p:nvPr/>
        </p:nvSpPr>
        <p:spPr bwMode="auto">
          <a:xfrm>
            <a:off x="152400" y="1066800"/>
            <a:ext cx="8839200" cy="5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600"/>
              </a:spcAft>
              <a:buFont typeface="Wingdings" pitchFamily="2" charset="2"/>
              <a:buChar char="Ø"/>
            </a:pPr>
            <a:r>
              <a:rPr lang="en-US" sz="2800" b="1" i="1" u="sng" dirty="0" smtClean="0">
                <a:solidFill>
                  <a:srgbClr val="FF0000"/>
                </a:solidFill>
                <a:latin typeface="Aparajita" pitchFamily="34" charset="0"/>
                <a:ea typeface="Calibri" pitchFamily="34" charset="0"/>
                <a:cs typeface="Aparajita" pitchFamily="34" charset="0"/>
              </a:rPr>
              <a:t> Software</a:t>
            </a:r>
            <a:r>
              <a:rPr lang="en-US" sz="2800" b="1" u="sng" dirty="0" smtClean="0">
                <a:solidFill>
                  <a:srgbClr val="FF000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refers to the instructions, or programs, that tell the hardware what to do. </a:t>
            </a:r>
          </a:p>
          <a:p>
            <a:pPr algn="just">
              <a:spcAft>
                <a:spcPts val="600"/>
              </a:spcAft>
              <a:buFont typeface="Wingdings" pitchFamily="2" charset="2"/>
              <a:buChar char="Ø"/>
            </a:pPr>
            <a:r>
              <a:rPr lang="en-US" sz="2800" b="1" i="1" u="sng" dirty="0" smtClean="0">
                <a:solidFill>
                  <a:srgbClr val="FF0000"/>
                </a:solidFill>
                <a:latin typeface="Aparajita" pitchFamily="34" charset="0"/>
                <a:ea typeface="Calibri" pitchFamily="34" charset="0"/>
                <a:cs typeface="Aparajita" pitchFamily="34" charset="0"/>
              </a:rPr>
              <a:t>Programs</a:t>
            </a:r>
            <a:r>
              <a:rPr lang="en-US" sz="2800" b="1" dirty="0" smtClean="0">
                <a:solidFill>
                  <a:srgbClr val="0033CC"/>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set of instructions that a computer uses to perform specific task such as word processing accounting or data management also called an application. </a:t>
            </a:r>
          </a:p>
          <a:p>
            <a:pPr algn="just">
              <a:spcAft>
                <a:spcPts val="6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Software includes: </a:t>
            </a:r>
            <a:endParaRPr lang="en-US" sz="2800" dirty="0" smtClean="0">
              <a:solidFill>
                <a:prstClr val="black"/>
              </a:solidFill>
              <a:latin typeface="Aparajita" pitchFamily="34" charset="0"/>
              <a:ea typeface="+mn-ea"/>
              <a:cs typeface="Aparajita" pitchFamily="34" charset="0"/>
            </a:endParaRPr>
          </a:p>
          <a:p>
            <a:pPr algn="just" eaLnBrk="0" hangingPunct="0">
              <a:spcAft>
                <a:spcPts val="600"/>
              </a:spcAft>
            </a:pPr>
            <a:r>
              <a:rPr lang="en-US" sz="2800" b="1" dirty="0" smtClean="0">
                <a:solidFill>
                  <a:srgbClr val="000000"/>
                </a:solidFill>
                <a:latin typeface="Aparajita" pitchFamily="34" charset="0"/>
                <a:ea typeface="Calibri" pitchFamily="34" charset="0"/>
                <a:cs typeface="Aparajita" pitchFamily="34" charset="0"/>
              </a:rPr>
              <a:t>1. Low Level Language: </a:t>
            </a:r>
            <a:r>
              <a:rPr lang="en-US" sz="2800" dirty="0" smtClean="0">
                <a:solidFill>
                  <a:srgbClr val="000000"/>
                </a:solidFill>
                <a:latin typeface="Aparajita" pitchFamily="34" charset="0"/>
                <a:ea typeface="Calibri" pitchFamily="34" charset="0"/>
                <a:cs typeface="Aparajita" pitchFamily="34" charset="0"/>
              </a:rPr>
              <a:t>this language includes: </a:t>
            </a:r>
            <a:endParaRPr lang="en-US" sz="2800" dirty="0" smtClean="0">
              <a:solidFill>
                <a:prstClr val="black"/>
              </a:solidFill>
              <a:latin typeface="Aparajita" pitchFamily="34" charset="0"/>
              <a:ea typeface="+mn-ea"/>
              <a:cs typeface="Aparajita" pitchFamily="34" charset="0"/>
            </a:endParaRPr>
          </a:p>
          <a:p>
            <a:pPr algn="just" eaLnBrk="0" hangingPunct="0">
              <a:spcAft>
                <a:spcPts val="600"/>
              </a:spcAft>
            </a:pPr>
            <a:r>
              <a:rPr lang="en-US" sz="2800" dirty="0" smtClean="0">
                <a:solidFill>
                  <a:srgbClr val="000000"/>
                </a:solidFill>
                <a:latin typeface="Aparajita" pitchFamily="34" charset="0"/>
                <a:ea typeface="Calibri" pitchFamily="34" charset="0"/>
                <a:cs typeface="Aparajita" pitchFamily="34" charset="0"/>
              </a:rPr>
              <a:t>• </a:t>
            </a:r>
            <a:r>
              <a:rPr lang="en-US" sz="2800" i="1" u="sng" dirty="0" smtClean="0">
                <a:solidFill>
                  <a:srgbClr val="00B050"/>
                </a:solidFill>
                <a:latin typeface="Aparajita" pitchFamily="34" charset="0"/>
                <a:ea typeface="Calibri" pitchFamily="34" charset="0"/>
                <a:cs typeface="Aparajita" pitchFamily="34" charset="0"/>
              </a:rPr>
              <a:t>Machine Language:</a:t>
            </a:r>
            <a:r>
              <a:rPr lang="en-US" sz="2800" dirty="0" smtClean="0">
                <a:solidFill>
                  <a:srgbClr val="00B05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the instructions input to computer must be written in binary system i.e.by [0,1] the unique language that computer understand .it is very complex. </a:t>
            </a:r>
            <a:endParaRPr lang="en-US" sz="2800" dirty="0" smtClean="0">
              <a:solidFill>
                <a:srgbClr val="0033CC"/>
              </a:solidFill>
              <a:latin typeface="Aparajita" pitchFamily="34" charset="0"/>
              <a:ea typeface="+mn-ea"/>
              <a:cs typeface="Aparajita" pitchFamily="34" charset="0"/>
            </a:endParaRPr>
          </a:p>
          <a:p>
            <a:pPr algn="just" eaLnBrk="0" hangingPunct="0">
              <a:spcAft>
                <a:spcPts val="600"/>
              </a:spcAft>
            </a:pPr>
            <a:r>
              <a:rPr lang="en-US" sz="2800" dirty="0" smtClean="0">
                <a:solidFill>
                  <a:srgbClr val="000000"/>
                </a:solidFill>
                <a:latin typeface="Aparajita" pitchFamily="34" charset="0"/>
                <a:ea typeface="Calibri" pitchFamily="34" charset="0"/>
                <a:cs typeface="Aparajita" pitchFamily="34" charset="0"/>
              </a:rPr>
              <a:t>• </a:t>
            </a:r>
            <a:r>
              <a:rPr lang="en-US" sz="2800" i="1" u="sng" dirty="0" smtClean="0">
                <a:solidFill>
                  <a:srgbClr val="00B050"/>
                </a:solidFill>
                <a:latin typeface="Aparajita" pitchFamily="34" charset="0"/>
                <a:ea typeface="Calibri" pitchFamily="34" charset="0"/>
                <a:cs typeface="Aparajita" pitchFamily="34" charset="0"/>
              </a:rPr>
              <a:t>Assembly Language:</a:t>
            </a:r>
            <a:r>
              <a:rPr lang="en-US" sz="2800" dirty="0" smtClean="0">
                <a:solidFill>
                  <a:srgbClr val="00B05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this language used simple words such as [</a:t>
            </a:r>
            <a:r>
              <a:rPr lang="en-US" sz="2800" dirty="0" err="1" smtClean="0">
                <a:solidFill>
                  <a:srgbClr val="000000"/>
                </a:solidFill>
                <a:latin typeface="Aparajita" pitchFamily="34" charset="0"/>
                <a:ea typeface="Calibri" pitchFamily="34" charset="0"/>
                <a:cs typeface="Aparajita" pitchFamily="34" charset="0"/>
              </a:rPr>
              <a:t>Jumb,Add,Move</a:t>
            </a:r>
            <a:r>
              <a:rPr lang="en-US" sz="2800" dirty="0" smtClean="0">
                <a:solidFill>
                  <a:srgbClr val="000000"/>
                </a:solidFill>
                <a:latin typeface="Aparajita" pitchFamily="34" charset="0"/>
                <a:ea typeface="Calibri" pitchFamily="34" charset="0"/>
                <a:cs typeface="Aparajita" pitchFamily="34" charset="0"/>
              </a:rPr>
              <a:t>, Sub] this lead to simplify computer using. </a:t>
            </a:r>
            <a:endParaRPr lang="en-US" sz="2800" dirty="0" smtClean="0">
              <a:solidFill>
                <a:prstClr val="black"/>
              </a:solidFill>
              <a:latin typeface="Aparajita" pitchFamily="34" charset="0"/>
              <a:ea typeface="+mn-ea"/>
              <a:cs typeface="Aparajita" pitchFamily="34" charset="0"/>
            </a:endParaRPr>
          </a:p>
        </p:txBody>
      </p:sp>
    </p:spTree>
    <p:extLst>
      <p:ext uri="{BB962C8B-B14F-4D97-AF65-F5344CB8AC3E}">
        <p14:creationId xmlns:p14="http://schemas.microsoft.com/office/powerpoint/2010/main" val="42606801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Computer software</a:t>
            </a:r>
          </a:p>
        </p:txBody>
      </p:sp>
      <p:sp>
        <p:nvSpPr>
          <p:cNvPr id="48129" name="Rectangle 1"/>
          <p:cNvSpPr>
            <a:spLocks noChangeArrowheads="1"/>
          </p:cNvSpPr>
          <p:nvPr/>
        </p:nvSpPr>
        <p:spPr bwMode="auto">
          <a:xfrm>
            <a:off x="152400" y="1066800"/>
            <a:ext cx="8839200"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600"/>
              </a:spcAft>
            </a:pPr>
            <a:r>
              <a:rPr lang="en-US" sz="2800" b="1" dirty="0" smtClean="0">
                <a:solidFill>
                  <a:srgbClr val="000000"/>
                </a:solidFill>
                <a:latin typeface="Aparajita" pitchFamily="34" charset="0"/>
                <a:ea typeface="Calibri" pitchFamily="34" charset="0"/>
                <a:cs typeface="Aparajita" pitchFamily="34" charset="0"/>
              </a:rPr>
              <a:t>2. High Level Language: </a:t>
            </a:r>
          </a:p>
          <a:p>
            <a:pPr algn="just">
              <a:spcAft>
                <a:spcPts val="6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the data and instruction using symbols and numbers and words written in language similar to human language. </a:t>
            </a:r>
          </a:p>
          <a:p>
            <a:pPr algn="just">
              <a:spcAft>
                <a:spcPts val="6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Each language has it is specific grammar. </a:t>
            </a:r>
          </a:p>
          <a:p>
            <a:pPr algn="just">
              <a:spcAft>
                <a:spcPts val="6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Example of these language: BASIC,FORTRAN,COBOL, PASCAL, PL/1, ADA, RPG, LISP, FORTH, SNOBOL, APL, ALGOL, LOGO</a:t>
            </a:r>
            <a:r>
              <a:rPr lang="en-US" sz="2800" b="1" dirty="0" smtClean="0">
                <a:solidFill>
                  <a:srgbClr val="000000"/>
                </a:solidFill>
                <a:latin typeface="Aparajita" pitchFamily="34" charset="0"/>
                <a:ea typeface="Calibri" pitchFamily="34" charset="0"/>
                <a:cs typeface="Aparajita" pitchFamily="34" charset="0"/>
              </a:rPr>
              <a:t>. </a:t>
            </a:r>
          </a:p>
          <a:p>
            <a:pPr algn="just">
              <a:spcAft>
                <a:spcPts val="0"/>
              </a:spcAft>
            </a:pPr>
            <a:endParaRPr lang="en-US" sz="2800" dirty="0" smtClean="0">
              <a:solidFill>
                <a:prstClr val="black"/>
              </a:solidFill>
              <a:latin typeface="Aparajita" pitchFamily="34" charset="0"/>
              <a:ea typeface="+mn-ea"/>
              <a:cs typeface="Aparajita" pitchFamily="34" charset="0"/>
            </a:endParaRPr>
          </a:p>
          <a:p>
            <a:pPr algn="just" eaLnBrk="0" hangingPunct="0">
              <a:spcAft>
                <a:spcPts val="600"/>
              </a:spcAft>
            </a:pPr>
            <a:r>
              <a:rPr lang="en-US" sz="2800" b="1" dirty="0" smtClean="0">
                <a:solidFill>
                  <a:srgbClr val="000000"/>
                </a:solidFill>
                <a:latin typeface="Aparajita" pitchFamily="34" charset="0"/>
                <a:ea typeface="Calibri" pitchFamily="34" charset="0"/>
                <a:cs typeface="Aparajita" pitchFamily="34" charset="0"/>
              </a:rPr>
              <a:t>3. Translation Programs: </a:t>
            </a:r>
          </a:p>
          <a:p>
            <a:pPr algn="just" eaLnBrk="0" hangingPunct="0">
              <a:spcAft>
                <a:spcPts val="600"/>
              </a:spcAft>
            </a:pPr>
            <a:r>
              <a:rPr lang="en-US" sz="2800" dirty="0" smtClean="0">
                <a:solidFill>
                  <a:srgbClr val="000000"/>
                </a:solidFill>
                <a:latin typeface="Aparajita" pitchFamily="34" charset="0"/>
                <a:ea typeface="Calibri" pitchFamily="34" charset="0"/>
                <a:cs typeface="Aparajita" pitchFamily="34" charset="0"/>
              </a:rPr>
              <a:t>these programs transfer high level language or assembly language to machine language, these programs include: </a:t>
            </a:r>
            <a:endParaRPr lang="en-US" sz="2800" dirty="0" smtClean="0">
              <a:solidFill>
                <a:prstClr val="black"/>
              </a:solidFill>
              <a:latin typeface="Aparajita" pitchFamily="34" charset="0"/>
              <a:ea typeface="+mn-ea"/>
              <a:cs typeface="Aparajita" pitchFamily="34" charset="0"/>
            </a:endParaRPr>
          </a:p>
          <a:p>
            <a:pPr algn="just" eaLnBrk="0" hangingPunct="0">
              <a:spcAft>
                <a:spcPts val="600"/>
              </a:spcAft>
            </a:pPr>
            <a:r>
              <a:rPr lang="en-US" sz="2800" dirty="0" smtClean="0">
                <a:solidFill>
                  <a:srgbClr val="000000"/>
                </a:solidFill>
                <a:latin typeface="Aparajita" pitchFamily="34" charset="0"/>
                <a:ea typeface="Calibri" pitchFamily="34" charset="0"/>
                <a:cs typeface="Aparajita" pitchFamily="34" charset="0"/>
              </a:rPr>
              <a:t>• </a:t>
            </a:r>
            <a:r>
              <a:rPr lang="en-US" sz="2800" i="1" u="sng" dirty="0" smtClean="0">
                <a:solidFill>
                  <a:srgbClr val="00B050"/>
                </a:solidFill>
                <a:latin typeface="Aparajita" pitchFamily="34" charset="0"/>
                <a:ea typeface="Calibri" pitchFamily="34" charset="0"/>
                <a:cs typeface="Aparajita" pitchFamily="34" charset="0"/>
              </a:rPr>
              <a:t>Assembler:</a:t>
            </a:r>
            <a:r>
              <a:rPr lang="en-US" sz="2800" b="1" i="1" dirty="0" smtClean="0">
                <a:solidFill>
                  <a:srgbClr val="00B05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program transfer the program written in assembly language to machine language. </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14164369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Computer software</a:t>
            </a:r>
          </a:p>
        </p:txBody>
      </p:sp>
      <p:sp>
        <p:nvSpPr>
          <p:cNvPr id="47105" name="Rectangle 1"/>
          <p:cNvSpPr>
            <a:spLocks noChangeArrowheads="1"/>
          </p:cNvSpPr>
          <p:nvPr/>
        </p:nvSpPr>
        <p:spPr bwMode="auto">
          <a:xfrm>
            <a:off x="152400" y="1143000"/>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smtClean="0">
                <a:solidFill>
                  <a:srgbClr val="000000"/>
                </a:solidFill>
                <a:latin typeface="Aparajita" pitchFamily="34" charset="0"/>
                <a:ea typeface="Calibri" pitchFamily="34" charset="0"/>
                <a:cs typeface="Aparajita" pitchFamily="34" charset="0"/>
              </a:rPr>
              <a:t>• </a:t>
            </a:r>
            <a:r>
              <a:rPr lang="en-US" sz="2800" i="1" u="sng" dirty="0" smtClean="0">
                <a:solidFill>
                  <a:srgbClr val="00B050"/>
                </a:solidFill>
                <a:latin typeface="Aparajita" pitchFamily="34" charset="0"/>
                <a:ea typeface="Calibri" pitchFamily="34" charset="0"/>
                <a:cs typeface="Aparajita" pitchFamily="34" charset="0"/>
              </a:rPr>
              <a:t>Compiler:</a:t>
            </a:r>
            <a:r>
              <a:rPr lang="en-US" sz="2800" b="1" i="1" dirty="0" smtClean="0">
                <a:solidFill>
                  <a:srgbClr val="00B050"/>
                </a:solidFill>
                <a:latin typeface="Aparajita" pitchFamily="34" charset="0"/>
                <a:ea typeface="Calibri" pitchFamily="34" charset="0"/>
                <a:cs typeface="Aparajita" pitchFamily="34" charset="0"/>
              </a:rPr>
              <a:t> </a:t>
            </a:r>
          </a:p>
          <a:p>
            <a:pPr algn="just">
              <a:buFont typeface="Wingdings" pitchFamily="2" charset="2"/>
              <a:buChar char="Ø"/>
            </a:pPr>
            <a:r>
              <a:rPr lang="en-US" sz="2800" b="1" i="1" dirty="0" smtClean="0">
                <a:solidFill>
                  <a:srgbClr val="00000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program transfer high level language programs to machine language program, </a:t>
            </a:r>
          </a:p>
          <a:p>
            <a:pPr algn="jus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the program written in high level language named </a:t>
            </a:r>
            <a:r>
              <a:rPr lang="en-US" sz="2800" i="1" dirty="0" smtClean="0">
                <a:solidFill>
                  <a:srgbClr val="0033CC"/>
                </a:solidFill>
                <a:latin typeface="Aparajita" pitchFamily="34" charset="0"/>
                <a:ea typeface="Calibri" pitchFamily="34" charset="0"/>
                <a:cs typeface="Aparajita" pitchFamily="34" charset="0"/>
              </a:rPr>
              <a:t>Source Program</a:t>
            </a:r>
            <a:r>
              <a:rPr lang="en-US" sz="2800" dirty="0" smtClean="0">
                <a:solidFill>
                  <a:srgbClr val="0033CC"/>
                </a:solidFill>
                <a:latin typeface="Aparajita" pitchFamily="34" charset="0"/>
                <a:ea typeface="Calibri" pitchFamily="34" charset="0"/>
                <a:cs typeface="Aparajita" pitchFamily="34" charset="0"/>
              </a:rPr>
              <a:t>, after transfer it to machine language by compiler is named </a:t>
            </a:r>
            <a:r>
              <a:rPr lang="en-US" sz="2800" i="1" dirty="0" smtClean="0">
                <a:solidFill>
                  <a:srgbClr val="0033CC"/>
                </a:solidFill>
                <a:latin typeface="Aparajita" pitchFamily="34" charset="0"/>
                <a:ea typeface="Calibri" pitchFamily="34" charset="0"/>
                <a:cs typeface="Aparajita" pitchFamily="34" charset="0"/>
              </a:rPr>
              <a:t>Object Program</a:t>
            </a:r>
            <a:r>
              <a:rPr lang="en-US" sz="2800" dirty="0" smtClean="0">
                <a:solidFill>
                  <a:srgbClr val="0033CC"/>
                </a:solidFill>
                <a:latin typeface="Aparajita" pitchFamily="34" charset="0"/>
                <a:ea typeface="Calibri" pitchFamily="34" charset="0"/>
                <a:cs typeface="Aparajita" pitchFamily="34" charset="0"/>
              </a:rPr>
              <a:t>. </a:t>
            </a:r>
          </a:p>
          <a:p>
            <a:pPr algn="jus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When using compiler in transfer operation, cannot execute the program unless complier all program sentences end.</a:t>
            </a:r>
          </a:p>
          <a:p>
            <a:pPr algn="just"/>
            <a:r>
              <a:rPr lang="en-US" sz="2800" dirty="0" smtClean="0">
                <a:solidFill>
                  <a:srgbClr val="000000"/>
                </a:solidFill>
                <a:latin typeface="Aparajita" pitchFamily="34" charset="0"/>
                <a:ea typeface="Calibri" pitchFamily="34" charset="0"/>
                <a:cs typeface="Aparajita" pitchFamily="34" charset="0"/>
              </a:rPr>
              <a:t> </a:t>
            </a:r>
            <a:endParaRPr lang="en-US" sz="2800" dirty="0" smtClean="0">
              <a:solidFill>
                <a:prstClr val="black"/>
              </a:solidFill>
              <a:latin typeface="Aparajita" pitchFamily="34" charset="0"/>
              <a:ea typeface="+mn-ea"/>
              <a:cs typeface="Aparajita" pitchFamily="34" charset="0"/>
            </a:endParaRPr>
          </a:p>
          <a:p>
            <a:pPr algn="just" eaLnBrk="0" hangingPunct="0"/>
            <a:r>
              <a:rPr lang="en-US" sz="2800" dirty="0" smtClean="0">
                <a:solidFill>
                  <a:srgbClr val="000000"/>
                </a:solidFill>
                <a:latin typeface="Aparajita" pitchFamily="34" charset="0"/>
                <a:ea typeface="Calibri" pitchFamily="34" charset="0"/>
                <a:cs typeface="Aparajita" pitchFamily="34" charset="0"/>
              </a:rPr>
              <a:t>• </a:t>
            </a:r>
            <a:r>
              <a:rPr lang="en-US" sz="2800" i="1" u="sng" dirty="0" smtClean="0">
                <a:solidFill>
                  <a:srgbClr val="00B050"/>
                </a:solidFill>
                <a:latin typeface="Aparajita" pitchFamily="34" charset="0"/>
                <a:ea typeface="Calibri" pitchFamily="34" charset="0"/>
                <a:cs typeface="Aparajita" pitchFamily="34" charset="0"/>
              </a:rPr>
              <a:t>Interpreter:</a:t>
            </a:r>
            <a:r>
              <a:rPr lang="en-US" sz="2800" b="1" i="1" dirty="0" smtClean="0">
                <a:solidFill>
                  <a:srgbClr val="00B05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program written in machine language and store in ROM memory, it is work similar to compiler but differ from it where is compiler program sentences immediately. </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39365740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Computer software</a:t>
            </a:r>
          </a:p>
        </p:txBody>
      </p:sp>
      <p:sp>
        <p:nvSpPr>
          <p:cNvPr id="50177" name="Rectangle 1"/>
          <p:cNvSpPr>
            <a:spLocks noChangeArrowheads="1"/>
          </p:cNvSpPr>
          <p:nvPr/>
        </p:nvSpPr>
        <p:spPr bwMode="auto">
          <a:xfrm>
            <a:off x="152400" y="1087934"/>
            <a:ext cx="8839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solidFill>
                  <a:srgbClr val="000000"/>
                </a:solidFill>
                <a:latin typeface="Aparajita" pitchFamily="34" charset="0"/>
                <a:ea typeface="Calibri" pitchFamily="34" charset="0"/>
                <a:cs typeface="Aparajita" pitchFamily="34" charset="0"/>
              </a:rPr>
              <a:t>4. Operating System: </a:t>
            </a:r>
            <a:r>
              <a:rPr lang="en-US" sz="2800" dirty="0" smtClean="0">
                <a:solidFill>
                  <a:srgbClr val="000000"/>
                </a:solidFill>
                <a:latin typeface="Aparajita" pitchFamily="34" charset="0"/>
                <a:ea typeface="Calibri" pitchFamily="34" charset="0"/>
                <a:cs typeface="Aparajita" pitchFamily="34" charset="0"/>
              </a:rPr>
              <a:t>program that manages all computer parts. The operating system allows you to use software programs, and coordinate the use of computer hardware (such as the keyboard and mouse). </a:t>
            </a:r>
            <a:endParaRPr lang="en-US" sz="2800" dirty="0" smtClean="0">
              <a:solidFill>
                <a:prstClr val="black"/>
              </a:solidFill>
              <a:latin typeface="Aparajita" pitchFamily="34" charset="0"/>
              <a:ea typeface="+mn-ea"/>
              <a:cs typeface="Aparajita" pitchFamily="34" charset="0"/>
            </a:endParaRPr>
          </a:p>
          <a:p>
            <a:pPr algn="just" eaLnBrk="0" hangingPunct="0"/>
            <a:r>
              <a:rPr lang="en-US" sz="2800" b="1" u="sng" dirty="0" smtClean="0">
                <a:solidFill>
                  <a:srgbClr val="000000"/>
                </a:solidFill>
                <a:latin typeface="Aparajita" pitchFamily="34" charset="0"/>
                <a:ea typeface="Calibri" pitchFamily="34" charset="0"/>
                <a:cs typeface="Aparajita" pitchFamily="34" charset="0"/>
              </a:rPr>
              <a:t>Operating System Types: </a:t>
            </a:r>
            <a:endParaRPr lang="en-US" sz="2800" dirty="0" smtClean="0">
              <a:solidFill>
                <a:prstClr val="black"/>
              </a:solidFill>
              <a:latin typeface="Aparajita" pitchFamily="34" charset="0"/>
              <a:ea typeface="+mn-ea"/>
              <a:cs typeface="Aparajita" pitchFamily="34" charset="0"/>
            </a:endParaRPr>
          </a:p>
          <a:p>
            <a:pPr algn="just" eaLnBrk="0" hangingPunct="0"/>
            <a:r>
              <a:rPr lang="en-US" sz="2800" dirty="0" smtClean="0">
                <a:solidFill>
                  <a:srgbClr val="FF0000"/>
                </a:solidFill>
                <a:latin typeface="Aparajita" pitchFamily="34" charset="0"/>
                <a:ea typeface="Calibri" pitchFamily="34" charset="0"/>
                <a:cs typeface="Aparajita" pitchFamily="34" charset="0"/>
              </a:rPr>
              <a:t>1. </a:t>
            </a:r>
            <a:r>
              <a:rPr lang="en-US" sz="2800" i="1" u="sng" dirty="0" smtClean="0">
                <a:solidFill>
                  <a:srgbClr val="00B050"/>
                </a:solidFill>
                <a:latin typeface="Aparajita" pitchFamily="34" charset="0"/>
                <a:ea typeface="Calibri" pitchFamily="34" charset="0"/>
                <a:cs typeface="Aparajita" pitchFamily="34" charset="0"/>
              </a:rPr>
              <a:t>Single user Operating System:</a:t>
            </a:r>
            <a:r>
              <a:rPr lang="en-US" sz="2800" b="1" u="sng" dirty="0" smtClean="0">
                <a:solidFill>
                  <a:srgbClr val="00B05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by these systems can execute on program in one using one personal computer, MS.DOS example of this kind of operating system. </a:t>
            </a:r>
            <a:endParaRPr lang="en-US" sz="2800" dirty="0" smtClean="0">
              <a:solidFill>
                <a:srgbClr val="0033CC"/>
              </a:solidFill>
              <a:latin typeface="Aparajita" pitchFamily="34" charset="0"/>
              <a:ea typeface="+mn-ea"/>
              <a:cs typeface="Aparajita" pitchFamily="34" charset="0"/>
            </a:endParaRPr>
          </a:p>
          <a:p>
            <a:pPr algn="just" eaLnBrk="0" hangingPunct="0"/>
            <a:r>
              <a:rPr lang="en-US" sz="2800" dirty="0" smtClean="0">
                <a:solidFill>
                  <a:srgbClr val="FF0000"/>
                </a:solidFill>
                <a:latin typeface="Aparajita" pitchFamily="34" charset="0"/>
                <a:ea typeface="Calibri" pitchFamily="34" charset="0"/>
                <a:cs typeface="Aparajita" pitchFamily="34" charset="0"/>
              </a:rPr>
              <a:t>2. </a:t>
            </a:r>
            <a:r>
              <a:rPr lang="en-US" sz="2800" i="1" u="sng" dirty="0" smtClean="0">
                <a:solidFill>
                  <a:srgbClr val="00B050"/>
                </a:solidFill>
                <a:latin typeface="Aparajita" pitchFamily="34" charset="0"/>
                <a:ea typeface="Calibri" pitchFamily="34" charset="0"/>
                <a:cs typeface="Aparajita" pitchFamily="34" charset="0"/>
              </a:rPr>
              <a:t>Multi Tasking Operating Systems for Single User:</a:t>
            </a:r>
            <a:r>
              <a:rPr lang="en-US" sz="2800" b="1" u="sng" dirty="0" smtClean="0">
                <a:solidFill>
                  <a:srgbClr val="00B050"/>
                </a:solidFill>
                <a:latin typeface="Aparajita" pitchFamily="34" charset="0"/>
                <a:ea typeface="Calibri" pitchFamily="34" charset="0"/>
                <a:cs typeface="Aparajita" pitchFamily="34" charset="0"/>
              </a:rPr>
              <a:t> </a:t>
            </a:r>
            <a:r>
              <a:rPr lang="en-US" sz="2800" dirty="0" smtClean="0">
                <a:solidFill>
                  <a:srgbClr val="000000"/>
                </a:solidFill>
                <a:latin typeface="Aparajita" pitchFamily="34" charset="0"/>
                <a:ea typeface="Calibri" pitchFamily="34" charset="0"/>
                <a:cs typeface="Aparajita" pitchFamily="34" charset="0"/>
              </a:rPr>
              <a:t>by these systems the user can use the personal computer to execute different types of programs in the same time, WINDOWS example of this kind of operating system. </a:t>
            </a:r>
            <a:endParaRPr lang="en-US" sz="2800" dirty="0" smtClean="0">
              <a:solidFill>
                <a:prstClr val="black"/>
              </a:solidFill>
              <a:latin typeface="Aparajita" pitchFamily="34" charset="0"/>
              <a:ea typeface="+mn-ea"/>
              <a:cs typeface="Aparajita" pitchFamily="34" charset="0"/>
            </a:endParaRPr>
          </a:p>
          <a:p>
            <a:pPr algn="just" eaLnBrk="0" hangingPunct="0"/>
            <a:r>
              <a:rPr lang="en-US" sz="2800" dirty="0" smtClean="0">
                <a:solidFill>
                  <a:srgbClr val="FF0000"/>
                </a:solidFill>
                <a:latin typeface="Aparajita" pitchFamily="34" charset="0"/>
                <a:ea typeface="Calibri" pitchFamily="34" charset="0"/>
                <a:cs typeface="Aparajita" pitchFamily="34" charset="0"/>
              </a:rPr>
              <a:t>3. </a:t>
            </a:r>
            <a:r>
              <a:rPr lang="en-US" sz="2800" i="1" u="sng" dirty="0" smtClean="0">
                <a:solidFill>
                  <a:srgbClr val="00B050"/>
                </a:solidFill>
                <a:latin typeface="Aparajita" pitchFamily="34" charset="0"/>
                <a:ea typeface="Calibri" pitchFamily="34" charset="0"/>
                <a:cs typeface="Aparajita" pitchFamily="34" charset="0"/>
              </a:rPr>
              <a:t>Multi user Operating Systems:</a:t>
            </a:r>
            <a:r>
              <a:rPr lang="en-US" sz="2800" b="1" u="sng" dirty="0" smtClean="0">
                <a:solidFill>
                  <a:srgbClr val="00B05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these operating system apply on many types of computers linked together, by these systems different users can use many computers in the same time, such as UNIX operating system. </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3400286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Q1: </a:t>
            </a:r>
            <a:r>
              <a:rPr lang="en-US" sz="2400" b="1" dirty="0" smtClean="0"/>
              <a:t>Draw </a:t>
            </a:r>
            <a:r>
              <a:rPr lang="en-US" sz="2400" b="1" dirty="0"/>
              <a:t>the major Hardware parts diagram in computer system?</a:t>
            </a:r>
            <a:endParaRPr lang="en-US" sz="2400" dirty="0"/>
          </a:p>
        </p:txBody>
      </p:sp>
    </p:spTree>
    <p:extLst>
      <p:ext uri="{BB962C8B-B14F-4D97-AF65-F5344CB8AC3E}">
        <p14:creationId xmlns:p14="http://schemas.microsoft.com/office/powerpoint/2010/main" val="3290950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Files organization</a:t>
            </a:r>
          </a:p>
        </p:txBody>
      </p:sp>
      <p:sp>
        <p:nvSpPr>
          <p:cNvPr id="51201" name="Rectangle 1"/>
          <p:cNvSpPr>
            <a:spLocks noChangeArrowheads="1"/>
          </p:cNvSpPr>
          <p:nvPr/>
        </p:nvSpPr>
        <p:spPr bwMode="auto">
          <a:xfrm>
            <a:off x="152400" y="1182737"/>
            <a:ext cx="4495800" cy="37702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8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While you're working with a file in a program, you should save it frequently to avoid losing data unexpectedly due to a power failure or other problems. </a:t>
            </a:r>
          </a:p>
          <a:p>
            <a:pPr algn="just">
              <a:spcAft>
                <a:spcPts val="18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Files typically have a three letter file name extension that helps to indicate type. </a:t>
            </a:r>
            <a:endParaRPr lang="en-US" sz="2800" dirty="0" smtClean="0">
              <a:solidFill>
                <a:srgbClr val="0033CC"/>
              </a:solidFill>
              <a:latin typeface="Aparajita" pitchFamily="34" charset="0"/>
              <a:ea typeface="+mn-ea"/>
              <a:cs typeface="Aparajita" pitchFamily="34" charset="0"/>
            </a:endParaRPr>
          </a:p>
        </p:txBody>
      </p:sp>
      <p:pic>
        <p:nvPicPr>
          <p:cNvPr id="5" name="Picture 4"/>
          <p:cNvPicPr/>
          <p:nvPr/>
        </p:nvPicPr>
        <p:blipFill>
          <a:blip r:embed="rId2" cstate="print"/>
          <a:srcRect/>
          <a:stretch>
            <a:fillRect/>
          </a:stretch>
        </p:blipFill>
        <p:spPr bwMode="auto">
          <a:xfrm>
            <a:off x="5029200" y="2667000"/>
            <a:ext cx="3962400" cy="4038600"/>
          </a:xfrm>
          <a:prstGeom prst="rect">
            <a:avLst/>
          </a:prstGeom>
          <a:noFill/>
          <a:ln w="9525">
            <a:noFill/>
            <a:miter lim="800000"/>
            <a:headEnd/>
            <a:tailEnd/>
          </a:ln>
        </p:spPr>
      </p:pic>
    </p:spTree>
    <p:extLst>
      <p:ext uri="{BB962C8B-B14F-4D97-AF65-F5344CB8AC3E}">
        <p14:creationId xmlns:p14="http://schemas.microsoft.com/office/powerpoint/2010/main" val="38888980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43082" y="928678"/>
            <a:ext cx="4571992" cy="1143000"/>
          </a:xfrm>
          <a:prstGeom prst="rect">
            <a:avLst/>
          </a:prstGeom>
        </p:spPr>
        <p:txBody>
          <a:bodyPr/>
          <a:lstStyle/>
          <a:p>
            <a:pPr rtl="1" fontAlgn="auto">
              <a:spcAft>
                <a:spcPts val="0"/>
              </a:spcAft>
              <a:defRPr/>
            </a:pPr>
            <a:r>
              <a:rPr lang="en-US" sz="4400" cap="all" dirty="0" smtClean="0">
                <a:solidFill>
                  <a:srgbClr val="4E3B30"/>
                </a:solidFill>
                <a:effectLst>
                  <a:reflection blurRad="12700" stA="48000" endA="300" endPos="55000" dir="5400000" sy="-90000" algn="bl" rotWithShape="0"/>
                </a:effectLst>
                <a:latin typeface="Franklin Gothic Medium"/>
                <a:ea typeface="+mn-ea"/>
              </a:rPr>
              <a:t>Questions - ?</a:t>
            </a:r>
            <a:endParaRPr lang="en-US" sz="4400" cap="all" dirty="0">
              <a:solidFill>
                <a:srgbClr val="4E3B30"/>
              </a:solidFill>
              <a:effectLst>
                <a:reflection blurRad="12700" stA="48000" endA="300" endPos="55000" dir="5400000" sy="-90000" algn="bl" rotWithShape="0"/>
              </a:effectLst>
              <a:latin typeface="Franklin Gothic Medium"/>
              <a:ea typeface="+mn-ea"/>
            </a:endParaRPr>
          </a:p>
        </p:txBody>
      </p:sp>
      <p:graphicFrame>
        <p:nvGraphicFramePr>
          <p:cNvPr id="3" name="Object 3"/>
          <p:cNvGraphicFramePr>
            <a:graphicFrameLocks noChangeAspect="1"/>
          </p:cNvGraphicFramePr>
          <p:nvPr/>
        </p:nvGraphicFramePr>
        <p:xfrm>
          <a:off x="6429388" y="928670"/>
          <a:ext cx="1892300" cy="5118100"/>
        </p:xfrm>
        <a:graphic>
          <a:graphicData uri="http://schemas.openxmlformats.org/presentationml/2006/ole">
            <mc:AlternateContent xmlns:mc="http://schemas.openxmlformats.org/markup-compatibility/2006">
              <mc:Choice xmlns:v="urn:schemas-microsoft-com:vml" Requires="v">
                <p:oleObj spid="_x0000_s6162" name="Clip" r:id="rId3" imgW="2149200" imgH="5813280" progId="">
                  <p:embed/>
                </p:oleObj>
              </mc:Choice>
              <mc:Fallback>
                <p:oleObj name="Clip" r:id="rId3" imgW="2149200" imgH="58132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8" y="928670"/>
                        <a:ext cx="1892300" cy="511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8" descr="http://www.weddingsbydon.com/108-wedding-planner/RedRoseThankYouBIG.gif"/>
          <p:cNvPicPr>
            <a:picLocks noChangeAspect="1" noChangeArrowheads="1" noCrop="1"/>
          </p:cNvPicPr>
          <p:nvPr/>
        </p:nvPicPr>
        <p:blipFill>
          <a:blip r:embed="rId5" cstate="print"/>
          <a:srcRect/>
          <a:stretch>
            <a:fillRect/>
          </a:stretch>
        </p:blipFill>
        <p:spPr bwMode="auto">
          <a:xfrm>
            <a:off x="142844" y="3071810"/>
            <a:ext cx="6335457" cy="3286148"/>
          </a:xfrm>
          <a:prstGeom prst="rect">
            <a:avLst/>
          </a:prstGeom>
          <a:noFill/>
          <a:ln w="9525">
            <a:noFill/>
            <a:miter lim="800000"/>
            <a:headEnd/>
            <a:tailEnd/>
          </a:ln>
        </p:spPr>
      </p:pic>
    </p:spTree>
    <p:extLst>
      <p:ext uri="{BB962C8B-B14F-4D97-AF65-F5344CB8AC3E}">
        <p14:creationId xmlns:p14="http://schemas.microsoft.com/office/powerpoint/2010/main" val="4664924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0"/>
            <a:ext cx="71628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System Units </a:t>
            </a:r>
          </a:p>
        </p:txBody>
      </p:sp>
      <p:sp>
        <p:nvSpPr>
          <p:cNvPr id="33793" name="Rectangle 1"/>
          <p:cNvSpPr>
            <a:spLocks noChangeArrowheads="1"/>
          </p:cNvSpPr>
          <p:nvPr/>
        </p:nvSpPr>
        <p:spPr bwMode="auto">
          <a:xfrm>
            <a:off x="304800" y="1178272"/>
            <a:ext cx="8610600" cy="4231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800"/>
              </a:spcAft>
              <a:buClr>
                <a:srgbClr val="FF000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The system unit is the core of a computer system. </a:t>
            </a:r>
          </a:p>
          <a:p>
            <a:pPr algn="just">
              <a:spcAft>
                <a:spcPts val="1800"/>
              </a:spcAft>
              <a:buClr>
                <a:srgbClr val="FF000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Usually it's a rectangular box, inside this box are many electronic components that process information. </a:t>
            </a:r>
          </a:p>
          <a:p>
            <a:pPr algn="just">
              <a:spcAft>
                <a:spcPts val="1800"/>
              </a:spcAft>
              <a:buClr>
                <a:srgbClr val="FF000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The most important of these components is the </a:t>
            </a:r>
            <a:r>
              <a:rPr lang="en-US" sz="2800" b="1" dirty="0" smtClean="0">
                <a:solidFill>
                  <a:srgbClr val="000000"/>
                </a:solidFill>
                <a:latin typeface="Aparajita" pitchFamily="34" charset="0"/>
                <a:ea typeface="Calibri" pitchFamily="34" charset="0"/>
                <a:cs typeface="Aparajita" pitchFamily="34" charset="0"/>
              </a:rPr>
              <a:t>Central Processing Unit (CPU), or Microprocessor</a:t>
            </a:r>
            <a:r>
              <a:rPr lang="en-US" sz="2800" dirty="0" smtClean="0">
                <a:solidFill>
                  <a:srgbClr val="000000"/>
                </a:solidFill>
                <a:latin typeface="Aparajita" pitchFamily="34" charset="0"/>
                <a:ea typeface="Calibri" pitchFamily="34" charset="0"/>
                <a:cs typeface="Aparajita" pitchFamily="34" charset="0"/>
              </a:rPr>
              <a:t>. </a:t>
            </a:r>
          </a:p>
          <a:p>
            <a:pPr algn="just">
              <a:spcAft>
                <a:spcPts val="1800"/>
              </a:spcAft>
              <a:buClr>
                <a:srgbClr val="FF000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Another component is </a:t>
            </a:r>
            <a:r>
              <a:rPr lang="en-US" sz="2800" b="1" dirty="0" smtClean="0">
                <a:solidFill>
                  <a:srgbClr val="0033CC"/>
                </a:solidFill>
                <a:latin typeface="Aparajita" pitchFamily="34" charset="0"/>
                <a:ea typeface="Calibri" pitchFamily="34" charset="0"/>
                <a:cs typeface="Aparajita" pitchFamily="34" charset="0"/>
              </a:rPr>
              <a:t>Random Access Memory (RAM), </a:t>
            </a:r>
            <a:r>
              <a:rPr lang="en-US" sz="2800" dirty="0" smtClean="0">
                <a:solidFill>
                  <a:srgbClr val="0033CC"/>
                </a:solidFill>
                <a:latin typeface="Aparajita" pitchFamily="34" charset="0"/>
                <a:ea typeface="Calibri" pitchFamily="34" charset="0"/>
                <a:cs typeface="Aparajita" pitchFamily="34" charset="0"/>
              </a:rPr>
              <a:t>which temporarily stores information that the CPU uses while the computer is on.</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3640023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Central processing unit - cpu</a:t>
            </a:r>
          </a:p>
        </p:txBody>
      </p:sp>
      <p:sp>
        <p:nvSpPr>
          <p:cNvPr id="38913" name="Rectangle 1"/>
          <p:cNvSpPr>
            <a:spLocks noChangeArrowheads="1"/>
          </p:cNvSpPr>
          <p:nvPr/>
        </p:nvSpPr>
        <p:spPr bwMode="auto">
          <a:xfrm>
            <a:off x="76200" y="1228904"/>
            <a:ext cx="89916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200"/>
              </a:spcAft>
              <a:buFont typeface="Wingdings" pitchFamily="2" charset="2"/>
              <a:buChar char="Ø"/>
            </a:pPr>
            <a:r>
              <a:rPr lang="en-US" sz="2800" b="1" i="1" u="sng" dirty="0" smtClean="0">
                <a:solidFill>
                  <a:srgbClr val="000000"/>
                </a:solidFill>
                <a:latin typeface="Aparajita" pitchFamily="34" charset="0"/>
                <a:ea typeface="Calibri" pitchFamily="34" charset="0"/>
                <a:cs typeface="Aparajita" pitchFamily="34" charset="0"/>
              </a:rPr>
              <a:t> CPU</a:t>
            </a:r>
            <a:r>
              <a:rPr lang="en-US" sz="2800" dirty="0" smtClean="0">
                <a:solidFill>
                  <a:srgbClr val="000000"/>
                </a:solidFill>
                <a:latin typeface="Aparajita" pitchFamily="34" charset="0"/>
                <a:ea typeface="Calibri" pitchFamily="34" charset="0"/>
                <a:cs typeface="Aparajita" pitchFamily="34" charset="0"/>
              </a:rPr>
              <a:t> is the main circuit chip in computer; it performs most of the calculations necessary to run computer.</a:t>
            </a:r>
          </a:p>
          <a:p>
            <a:pPr algn="just">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CPU</a:t>
            </a:r>
            <a:r>
              <a:rPr lang="en-US" sz="2800" b="1" dirty="0" smtClean="0">
                <a:solidFill>
                  <a:srgbClr val="0033CC"/>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speed measured by account of instructions that can execute in one secant, usually measured in (MHz). </a:t>
            </a:r>
          </a:p>
          <a:p>
            <a:pPr algn="just">
              <a:spcAft>
                <a:spcPts val="12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CPU contents two units: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pPr>
            <a:r>
              <a:rPr lang="en-US" sz="2800" dirty="0" smtClean="0">
                <a:solidFill>
                  <a:srgbClr val="FF0000"/>
                </a:solidFill>
                <a:latin typeface="Aparajita" pitchFamily="34" charset="0"/>
                <a:ea typeface="Calibri" pitchFamily="34" charset="0"/>
                <a:cs typeface="Aparajita" pitchFamily="34" charset="0"/>
              </a:rPr>
              <a:t>1. </a:t>
            </a:r>
            <a:r>
              <a:rPr lang="en-US" sz="2800" dirty="0" smtClean="0">
                <a:solidFill>
                  <a:srgbClr val="000000"/>
                </a:solidFill>
                <a:latin typeface="Aparajita" pitchFamily="34" charset="0"/>
                <a:ea typeface="Calibri" pitchFamily="34" charset="0"/>
                <a:cs typeface="Aparajita" pitchFamily="34" charset="0"/>
              </a:rPr>
              <a:t>Control Unit (CU).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pPr>
            <a:r>
              <a:rPr lang="en-US" sz="2800" dirty="0" smtClean="0">
                <a:solidFill>
                  <a:srgbClr val="FF0000"/>
                </a:solidFill>
                <a:latin typeface="Aparajita" pitchFamily="34" charset="0"/>
                <a:ea typeface="Calibri" pitchFamily="34" charset="0"/>
                <a:cs typeface="Aparajita" pitchFamily="34" charset="0"/>
              </a:rPr>
              <a:t>2. </a:t>
            </a:r>
            <a:r>
              <a:rPr lang="en-US" sz="2800" dirty="0" smtClean="0">
                <a:solidFill>
                  <a:srgbClr val="000000"/>
                </a:solidFill>
                <a:latin typeface="Aparajita" pitchFamily="34" charset="0"/>
                <a:ea typeface="Calibri" pitchFamily="34" charset="0"/>
                <a:cs typeface="Aparajita" pitchFamily="34" charset="0"/>
              </a:rPr>
              <a:t>Arithmetic and Logic Unit (ALU). </a:t>
            </a:r>
            <a:endParaRPr lang="en-US" sz="2800" dirty="0" smtClean="0">
              <a:solidFill>
                <a:prstClr val="black"/>
              </a:solidFill>
              <a:latin typeface="Aparajita" pitchFamily="34" charset="0"/>
              <a:ea typeface="+mn-ea"/>
              <a:cs typeface="Aparajita" pitchFamily="34" charset="0"/>
            </a:endParaRPr>
          </a:p>
        </p:txBody>
      </p:sp>
      <p:pic>
        <p:nvPicPr>
          <p:cNvPr id="101377" name="Picture 1" descr="C:\Users\ENGINEER\Desktop\Intel_CPU_Pentium_4_640_Prescott_bottom.jpg"/>
          <p:cNvPicPr>
            <a:picLocks noChangeAspect="1" noChangeArrowheads="1"/>
          </p:cNvPicPr>
          <p:nvPr/>
        </p:nvPicPr>
        <p:blipFill>
          <a:blip r:embed="rId2" cstate="print"/>
          <a:srcRect/>
          <a:stretch>
            <a:fillRect/>
          </a:stretch>
        </p:blipFill>
        <p:spPr bwMode="auto">
          <a:xfrm>
            <a:off x="4955901" y="3794378"/>
            <a:ext cx="4035699" cy="2682622"/>
          </a:xfrm>
          <a:prstGeom prst="rect">
            <a:avLst/>
          </a:prstGeom>
          <a:noFill/>
        </p:spPr>
      </p:pic>
    </p:spTree>
    <p:extLst>
      <p:ext uri="{BB962C8B-B14F-4D97-AF65-F5344CB8AC3E}">
        <p14:creationId xmlns:p14="http://schemas.microsoft.com/office/powerpoint/2010/main" val="39721704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Central processing unit - cpu</a:t>
            </a:r>
          </a:p>
        </p:txBody>
      </p:sp>
      <p:sp>
        <p:nvSpPr>
          <p:cNvPr id="37889" name="Rectangle 1"/>
          <p:cNvSpPr>
            <a:spLocks noChangeArrowheads="1"/>
          </p:cNvSpPr>
          <p:nvPr/>
        </p:nvSpPr>
        <p:spPr bwMode="auto">
          <a:xfrm>
            <a:off x="228600" y="1092398"/>
            <a:ext cx="8763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200"/>
              </a:spcAft>
              <a:buClr>
                <a:srgbClr val="FF0000"/>
              </a:buClr>
            </a:pPr>
            <a:r>
              <a:rPr lang="en-US" sz="32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1. Control Unit (CU). </a:t>
            </a:r>
            <a:endParaRPr lang="en-US" sz="3200" b="1" u="sng" dirty="0" smtClean="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algn="just" eaLnBrk="0" hangingPunct="0">
              <a:spcAft>
                <a:spcPts val="1200"/>
              </a:spcAft>
              <a:buClr>
                <a:srgbClr val="FF0000"/>
              </a:buClr>
            </a:pPr>
            <a:r>
              <a:rPr lang="en-US" sz="2800" dirty="0" smtClean="0">
                <a:solidFill>
                  <a:srgbClr val="000000"/>
                </a:solidFill>
                <a:latin typeface="Aparajita" pitchFamily="34" charset="0"/>
                <a:ea typeface="Calibri" pitchFamily="34" charset="0"/>
                <a:cs typeface="Aparajita" pitchFamily="34" charset="0"/>
              </a:rPr>
              <a:t>This unit control or supervised to all parts of computers such as: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buClr>
                <a:srgbClr val="FF000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Control operation of transfers data and instruction from input unit to memory and from memory to output unit. </a:t>
            </a:r>
            <a:endParaRPr lang="en-US" sz="2800" dirty="0" smtClean="0">
              <a:solidFill>
                <a:srgbClr val="0033CC"/>
              </a:solidFill>
              <a:latin typeface="Aparajita" pitchFamily="34" charset="0"/>
              <a:ea typeface="+mn-ea"/>
              <a:cs typeface="Aparajita" pitchFamily="34" charset="0"/>
            </a:endParaRPr>
          </a:p>
          <a:p>
            <a:pPr algn="just" eaLnBrk="0" hangingPunct="0">
              <a:spcAft>
                <a:spcPts val="1200"/>
              </a:spcAft>
              <a:buClr>
                <a:srgbClr val="FF000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Control operation of account executable instructions on ALU.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buClr>
                <a:srgbClr val="FF000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Basic work of CU is interpreter the instructions that is mean data oriented to specific location on ALU. </a:t>
            </a:r>
          </a:p>
          <a:p>
            <a:pPr algn="just" eaLnBrk="0" hangingPunct="0">
              <a:spcAft>
                <a:spcPts val="1200"/>
              </a:spcAft>
              <a:buClr>
                <a:srgbClr val="FF000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for example: if the instruction is (B+C) the B,C values transfers to (Adder) part, if the instruction is (</a:t>
            </a:r>
            <a:r>
              <a:rPr lang="en-US" sz="2800" dirty="0" err="1" smtClean="0">
                <a:solidFill>
                  <a:srgbClr val="000000"/>
                </a:solidFill>
                <a:latin typeface="Aparajita" pitchFamily="34" charset="0"/>
                <a:ea typeface="Calibri" pitchFamily="34" charset="0"/>
                <a:cs typeface="Aparajita" pitchFamily="34" charset="0"/>
              </a:rPr>
              <a:t>BxC</a:t>
            </a:r>
            <a:r>
              <a:rPr lang="en-US" sz="2800" dirty="0" smtClean="0">
                <a:solidFill>
                  <a:srgbClr val="000000"/>
                </a:solidFill>
                <a:latin typeface="Aparajita" pitchFamily="34" charset="0"/>
                <a:ea typeface="Calibri" pitchFamily="34" charset="0"/>
                <a:cs typeface="Aparajita" pitchFamily="34" charset="0"/>
              </a:rPr>
              <a:t>) the B,C values transfers to (Multiplier) part.</a:t>
            </a:r>
            <a:endParaRPr lang="en-US" sz="2800" dirty="0" smtClean="0">
              <a:solidFill>
                <a:prstClr val="black"/>
              </a:solidFill>
              <a:latin typeface="Aparajita" pitchFamily="34" charset="0"/>
              <a:ea typeface="+mn-ea"/>
              <a:cs typeface="Aparajita" pitchFamily="34" charset="0"/>
            </a:endParaRPr>
          </a:p>
        </p:txBody>
      </p:sp>
    </p:spTree>
    <p:extLst>
      <p:ext uri="{BB962C8B-B14F-4D97-AF65-F5344CB8AC3E}">
        <p14:creationId xmlns:p14="http://schemas.microsoft.com/office/powerpoint/2010/main" val="4276276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Central processing unit - cpu</a:t>
            </a:r>
          </a:p>
        </p:txBody>
      </p:sp>
      <p:sp>
        <p:nvSpPr>
          <p:cNvPr id="36865" name="Rectangle 1"/>
          <p:cNvSpPr>
            <a:spLocks noChangeArrowheads="1"/>
          </p:cNvSpPr>
          <p:nvPr/>
        </p:nvSpPr>
        <p:spPr bwMode="auto">
          <a:xfrm>
            <a:off x="152400" y="1143774"/>
            <a:ext cx="88392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200"/>
              </a:spcAft>
            </a:pPr>
            <a:r>
              <a:rPr lang="en-US" sz="3200" b="1" u="sng" dirty="0" smtClean="0">
                <a:solidFill>
                  <a:srgbClr val="FF0000"/>
                </a:solidFill>
                <a:effectLst>
                  <a:outerShdw blurRad="38100" dist="38100" dir="2700000" algn="tl">
                    <a:srgbClr val="000000">
                      <a:alpha val="43137"/>
                    </a:srgbClr>
                  </a:outerShdw>
                </a:effectLst>
                <a:latin typeface="Aparajita" pitchFamily="34" charset="0"/>
                <a:ea typeface="Calibri" pitchFamily="34" charset="0"/>
                <a:cs typeface="Aparajita" pitchFamily="34" charset="0"/>
              </a:rPr>
              <a:t>2. Arithmetic and Logic Unit (ALU). </a:t>
            </a:r>
            <a:endParaRPr lang="en-US" sz="3200" b="1" u="sng" dirty="0" smtClean="0">
              <a:solidFill>
                <a:srgbClr val="FF0000"/>
              </a:solidFill>
              <a:effectLst>
                <a:outerShdw blurRad="38100" dist="38100" dir="2700000" algn="tl">
                  <a:srgbClr val="000000">
                    <a:alpha val="43137"/>
                  </a:srgbClr>
                </a:outerShdw>
              </a:effectLst>
              <a:latin typeface="Aparajita" pitchFamily="34" charset="0"/>
              <a:ea typeface="+mn-ea"/>
              <a:cs typeface="Aparajita" pitchFamily="34" charset="0"/>
            </a:endParaRPr>
          </a:p>
          <a:p>
            <a:pPr algn="just" eaLnBrk="0" hangingPunct="0">
              <a:spcAft>
                <a:spcPts val="1200"/>
              </a:spcAft>
            </a:pPr>
            <a:r>
              <a:rPr lang="en-US" sz="2800" dirty="0" smtClean="0">
                <a:solidFill>
                  <a:srgbClr val="000000"/>
                </a:solidFill>
                <a:latin typeface="Aparajita" pitchFamily="34" charset="0"/>
                <a:ea typeface="Calibri" pitchFamily="34" charset="0"/>
                <a:cs typeface="Aparajita" pitchFamily="34" charset="0"/>
              </a:rPr>
              <a:t>This unit executes the following operations: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Mathematical operations such as: add (+), abstract (-), multiplier (×), divide (÷). </a:t>
            </a:r>
            <a:endParaRPr lang="en-US" sz="2800" dirty="0" smtClean="0">
              <a:solidFill>
                <a:srgbClr val="0033CC"/>
              </a:solidFill>
              <a:latin typeface="Aparajita" pitchFamily="34" charset="0"/>
              <a:ea typeface="+mn-ea"/>
              <a:cs typeface="Aparajita" pitchFamily="34" charset="0"/>
            </a:endParaRPr>
          </a:p>
          <a:p>
            <a:pPr algn="just" eaLnBrk="0" hangingPunct="0">
              <a:spcAft>
                <a:spcPts val="12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Logical operations: this is basic to account comparisons to choose true or false specific case, such as &gt;,&lt; ,&gt;=,&lt;=,&lt;&gt;,= as a result of these comparisons specific instructions may be executable. </a:t>
            </a:r>
            <a:endParaRPr lang="en-US" sz="2800" dirty="0" smtClean="0">
              <a:solidFill>
                <a:prstClr val="black"/>
              </a:solidFill>
              <a:latin typeface="Aparajita" pitchFamily="34" charset="0"/>
              <a:ea typeface="+mn-ea"/>
              <a:cs typeface="Aparajita" pitchFamily="34" charset="0"/>
            </a:endParaRPr>
          </a:p>
          <a:p>
            <a:pPr algn="just" eaLnBrk="0" hangingPunct="0">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Merge number of simple comparisons by specific tools such as: AND, OR, NOT. </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909135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Main memory</a:t>
            </a:r>
          </a:p>
        </p:txBody>
      </p:sp>
      <p:sp>
        <p:nvSpPr>
          <p:cNvPr id="35841" name="Rectangle 1"/>
          <p:cNvSpPr>
            <a:spLocks noChangeArrowheads="1"/>
          </p:cNvSpPr>
          <p:nvPr/>
        </p:nvSpPr>
        <p:spPr bwMode="auto">
          <a:xfrm>
            <a:off x="152400" y="1143000"/>
            <a:ext cx="88392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1200"/>
              </a:spcAft>
              <a:buFont typeface="Wingdings" pitchFamily="2" charset="2"/>
              <a:buChar char="Ø"/>
            </a:pPr>
            <a:r>
              <a:rPr lang="en-US" sz="2800" i="1" u="sng" dirty="0" smtClean="0">
                <a:solidFill>
                  <a:srgbClr val="000000"/>
                </a:solidFill>
                <a:latin typeface="Aparajita" pitchFamily="34" charset="0"/>
                <a:ea typeface="Calibri" pitchFamily="34" charset="0"/>
                <a:cs typeface="Aparajita" pitchFamily="34" charset="0"/>
              </a:rPr>
              <a:t> </a:t>
            </a:r>
            <a:r>
              <a:rPr lang="en-US" sz="2800" b="1" i="1" u="sng" dirty="0" smtClean="0">
                <a:solidFill>
                  <a:srgbClr val="FF0000"/>
                </a:solidFill>
                <a:latin typeface="Aparajita" pitchFamily="34" charset="0"/>
                <a:ea typeface="Calibri" pitchFamily="34" charset="0"/>
                <a:cs typeface="Aparajita" pitchFamily="34" charset="0"/>
              </a:rPr>
              <a:t>Random Access Memory </a:t>
            </a:r>
            <a:r>
              <a:rPr lang="en-US" sz="2800" u="sng" dirty="0" smtClean="0">
                <a:solidFill>
                  <a:srgbClr val="0000FF"/>
                </a:solidFill>
                <a:latin typeface="Aparajita" pitchFamily="34" charset="0"/>
                <a:ea typeface="Calibri" pitchFamily="34" charset="0"/>
                <a:cs typeface="Aparajita" pitchFamily="34" charset="0"/>
              </a:rPr>
              <a:t>(RAM) </a:t>
            </a:r>
            <a:r>
              <a:rPr lang="en-US" sz="2800" dirty="0" smtClean="0">
                <a:solidFill>
                  <a:srgbClr val="000000"/>
                </a:solidFill>
                <a:latin typeface="Aparajita" pitchFamily="34" charset="0"/>
                <a:ea typeface="Calibri" pitchFamily="34" charset="0"/>
                <a:cs typeface="Aparajita" pitchFamily="34" charset="0"/>
              </a:rPr>
              <a:t>the temporary storage area the computer uses to run programs and store data. </a:t>
            </a:r>
          </a:p>
          <a:p>
            <a:pPr algn="just">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Information store in RAM is temporary and is designed to be erased when computer turn off.</a:t>
            </a:r>
            <a:r>
              <a:rPr lang="en-US" sz="2800" b="1" dirty="0" smtClean="0">
                <a:solidFill>
                  <a:srgbClr val="0033CC"/>
                </a:solidFill>
                <a:latin typeface="Aparajita" pitchFamily="34" charset="0"/>
                <a:ea typeface="Calibri" pitchFamily="34" charset="0"/>
                <a:cs typeface="Aparajita" pitchFamily="34" charset="0"/>
              </a:rPr>
              <a:t> </a:t>
            </a:r>
          </a:p>
          <a:p>
            <a:pPr algn="just">
              <a:spcAft>
                <a:spcPts val="1200"/>
              </a:spcAft>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RAM is a general indication of performance that is measured either in megabytes (MB) or gigabytes (GB): the larger the number, the faster some programs will run. </a:t>
            </a:r>
          </a:p>
          <a:p>
            <a:pPr algn="just">
              <a:spcAft>
                <a:spcPts val="1200"/>
              </a:spcAft>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Memory is set of electronic circuit named (Cells),</a:t>
            </a:r>
            <a:r>
              <a:rPr lang="en-US" sz="2800" b="1" dirty="0" smtClean="0">
                <a:solidFill>
                  <a:srgbClr val="0033CC"/>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each cell store 0 or 1, like (on or off),the single cell content named (BIT) which represent basic unit in process data, because all data transfer to set of bits in digital computers.(BYTE) term for eight Bit:</a:t>
            </a:r>
            <a:r>
              <a:rPr lang="en-US" sz="2800" dirty="0" smtClean="0">
                <a:solidFill>
                  <a:srgbClr val="0033CC"/>
                </a:solidFill>
                <a:latin typeface="Aparajita" pitchFamily="34" charset="0"/>
                <a:ea typeface="+mn-ea"/>
                <a:cs typeface="Aparajita" pitchFamily="34" charset="0"/>
              </a:rPr>
              <a:t> </a:t>
            </a:r>
            <a:r>
              <a:rPr lang="en-US" sz="2800" dirty="0" smtClean="0">
                <a:solidFill>
                  <a:srgbClr val="FF0000"/>
                </a:solidFill>
                <a:latin typeface="Aparajita" pitchFamily="34" charset="0"/>
                <a:ea typeface="Calibri" pitchFamily="34" charset="0"/>
                <a:cs typeface="Aparajita" pitchFamily="34" charset="0"/>
              </a:rPr>
              <a:t>1 Byte = 8 Bit</a:t>
            </a:r>
            <a:endParaRPr lang="en-US" sz="2800" dirty="0" smtClean="0">
              <a:solidFill>
                <a:srgbClr val="FF0000"/>
              </a:solidFill>
              <a:latin typeface="Aparajita" pitchFamily="34" charset="0"/>
              <a:ea typeface="+mn-ea"/>
              <a:cs typeface="Aparajita" pitchFamily="34" charset="0"/>
            </a:endParaRPr>
          </a:p>
        </p:txBody>
      </p:sp>
    </p:spTree>
    <p:extLst>
      <p:ext uri="{BB962C8B-B14F-4D97-AF65-F5344CB8AC3E}">
        <p14:creationId xmlns:p14="http://schemas.microsoft.com/office/powerpoint/2010/main" val="24105931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0" y="1256184"/>
            <a:ext cx="8839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Memory capacity units measured in kilo Byte which abstract by (KB) where:</a:t>
            </a:r>
            <a:r>
              <a:rPr lang="en-US" sz="2800" dirty="0" smtClean="0">
                <a:solidFill>
                  <a:prstClr val="black"/>
                </a:solidFill>
                <a:latin typeface="Aparajita" pitchFamily="34" charset="0"/>
                <a:ea typeface="+mn-ea"/>
                <a:cs typeface="Aparajita" pitchFamily="34" charset="0"/>
              </a:rPr>
              <a:t> 			</a:t>
            </a:r>
            <a:r>
              <a:rPr lang="en-US" sz="2800" dirty="0" smtClean="0">
                <a:solidFill>
                  <a:srgbClr val="FF0000"/>
                </a:solidFill>
                <a:latin typeface="Aparajita" pitchFamily="34" charset="0"/>
                <a:ea typeface="Calibri" pitchFamily="34" charset="0"/>
                <a:cs typeface="Aparajita" pitchFamily="34" charset="0"/>
              </a:rPr>
              <a:t>KB = 2</a:t>
            </a:r>
            <a:r>
              <a:rPr lang="en-US" sz="2800" baseline="30000" dirty="0" smtClean="0">
                <a:solidFill>
                  <a:srgbClr val="FF0000"/>
                </a:solidFill>
                <a:latin typeface="Aparajita" pitchFamily="34" charset="0"/>
                <a:ea typeface="Calibri" pitchFamily="34" charset="0"/>
                <a:cs typeface="Aparajita" pitchFamily="34" charset="0"/>
              </a:rPr>
              <a:t>10</a:t>
            </a:r>
            <a:r>
              <a:rPr lang="en-US" sz="2800" dirty="0" smtClean="0">
                <a:solidFill>
                  <a:srgbClr val="FF0000"/>
                </a:solidFill>
                <a:latin typeface="Aparajita" pitchFamily="34" charset="0"/>
                <a:ea typeface="Calibri" pitchFamily="34" charset="0"/>
                <a:cs typeface="Aparajita" pitchFamily="34" charset="0"/>
              </a:rPr>
              <a:t> Bytes = 1024 Bytes</a:t>
            </a:r>
            <a:endParaRPr lang="en-US" sz="2800" dirty="0" smtClean="0">
              <a:solidFill>
                <a:srgbClr val="FF0000"/>
              </a:solidFill>
              <a:latin typeface="Aparajita" pitchFamily="34" charset="0"/>
              <a:ea typeface="+mn-ea"/>
              <a:cs typeface="Aparajita" pitchFamily="34" charset="0"/>
            </a:endParaRPr>
          </a:p>
          <a:p>
            <a:pPr algn="just" eaLnBrk="0" hangingPunct="0">
              <a:spcAft>
                <a:spcPts val="2400"/>
              </a:spcAft>
              <a:buClr>
                <a:srgbClr val="00B05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 In memories has large capacity measured in Mega Byte which abstract by (MB) where: </a:t>
            </a:r>
            <a:r>
              <a:rPr lang="en-US" sz="2800" dirty="0" smtClean="0">
                <a:solidFill>
                  <a:srgbClr val="0033CC"/>
                </a:solidFill>
                <a:latin typeface="Aparajita" pitchFamily="34" charset="0"/>
                <a:ea typeface="+mn-ea"/>
                <a:cs typeface="Aparajita" pitchFamily="34" charset="0"/>
              </a:rPr>
              <a:t> </a:t>
            </a:r>
            <a:r>
              <a:rPr lang="en-US" sz="2800" dirty="0" smtClean="0">
                <a:solidFill>
                  <a:prstClr val="black"/>
                </a:solidFill>
                <a:latin typeface="Aparajita" pitchFamily="34" charset="0"/>
                <a:ea typeface="+mn-ea"/>
                <a:cs typeface="Aparajita" pitchFamily="34" charset="0"/>
              </a:rPr>
              <a:t>	</a:t>
            </a:r>
            <a:r>
              <a:rPr lang="en-US" sz="2800" dirty="0" smtClean="0">
                <a:solidFill>
                  <a:srgbClr val="FF0000"/>
                </a:solidFill>
                <a:latin typeface="Aparajita" pitchFamily="34" charset="0"/>
                <a:ea typeface="Calibri" pitchFamily="34" charset="0"/>
                <a:cs typeface="Aparajita" pitchFamily="34" charset="0"/>
              </a:rPr>
              <a:t>1 MB = 2</a:t>
            </a:r>
            <a:r>
              <a:rPr lang="en-US" sz="2800" baseline="30000" dirty="0" smtClean="0">
                <a:solidFill>
                  <a:srgbClr val="FF0000"/>
                </a:solidFill>
                <a:latin typeface="Aparajita" pitchFamily="34" charset="0"/>
                <a:ea typeface="Calibri" pitchFamily="34" charset="0"/>
                <a:cs typeface="Aparajita" pitchFamily="34" charset="0"/>
              </a:rPr>
              <a:t>20</a:t>
            </a:r>
            <a:r>
              <a:rPr lang="en-US" sz="2800" dirty="0" smtClean="0">
                <a:solidFill>
                  <a:srgbClr val="FF0000"/>
                </a:solidFill>
                <a:latin typeface="Aparajita" pitchFamily="34" charset="0"/>
                <a:ea typeface="Calibri" pitchFamily="34" charset="0"/>
                <a:cs typeface="Aparajita" pitchFamily="34" charset="0"/>
              </a:rPr>
              <a:t> Bytes = 1048576 Bytes</a:t>
            </a:r>
            <a:endParaRPr lang="en-US" sz="2800" dirty="0" smtClean="0">
              <a:solidFill>
                <a:srgbClr val="FF0000"/>
              </a:solidFill>
              <a:latin typeface="Aparajita" pitchFamily="34" charset="0"/>
              <a:ea typeface="+mn-ea"/>
              <a:cs typeface="Aparajita" pitchFamily="34" charset="0"/>
            </a:endParaRPr>
          </a:p>
          <a:p>
            <a:pPr algn="just" eaLnBrk="0" hangingPunct="0">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In larger memories capacity measured in Giga Byte which abstract by (GB) where: 		</a:t>
            </a:r>
            <a:r>
              <a:rPr lang="en-US" sz="2800" dirty="0" smtClean="0">
                <a:solidFill>
                  <a:srgbClr val="FF0000"/>
                </a:solidFill>
                <a:latin typeface="Aparajita" pitchFamily="34" charset="0"/>
                <a:ea typeface="Calibri" pitchFamily="34" charset="0"/>
                <a:cs typeface="Aparajita" pitchFamily="34" charset="0"/>
              </a:rPr>
              <a:t>1 GB = 2</a:t>
            </a:r>
            <a:r>
              <a:rPr lang="en-US" sz="2800" baseline="30000" dirty="0" smtClean="0">
                <a:solidFill>
                  <a:srgbClr val="FF0000"/>
                </a:solidFill>
                <a:latin typeface="Aparajita" pitchFamily="34" charset="0"/>
                <a:ea typeface="Calibri" pitchFamily="34" charset="0"/>
                <a:cs typeface="Aparajita" pitchFamily="34" charset="0"/>
              </a:rPr>
              <a:t>30</a:t>
            </a:r>
            <a:r>
              <a:rPr lang="en-US" sz="2800" dirty="0" smtClean="0">
                <a:solidFill>
                  <a:srgbClr val="FF0000"/>
                </a:solidFill>
                <a:latin typeface="Aparajita" pitchFamily="34" charset="0"/>
                <a:ea typeface="Calibri" pitchFamily="34" charset="0"/>
                <a:cs typeface="Aparajita" pitchFamily="34" charset="0"/>
              </a:rPr>
              <a:t> Bytes = 1073741824 Bytes</a:t>
            </a:r>
            <a:endParaRPr lang="en-US" sz="2800" dirty="0" smtClean="0">
              <a:solidFill>
                <a:srgbClr val="FF0000"/>
              </a:solidFill>
              <a:latin typeface="Aparajita" pitchFamily="34" charset="0"/>
              <a:ea typeface="+mn-ea"/>
              <a:cs typeface="Aparajita" pitchFamily="34" charset="0"/>
            </a:endParaRPr>
          </a:p>
          <a:p>
            <a:pPr algn="just" eaLnBrk="0" hangingPunct="0">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In largest memories capacity measured in Tiara Byte which abstract by (TB) where:</a:t>
            </a:r>
            <a:r>
              <a:rPr lang="en-US" sz="2800" dirty="0" smtClean="0">
                <a:solidFill>
                  <a:srgbClr val="0033CC"/>
                </a:solidFill>
                <a:latin typeface="Aparajita" pitchFamily="34" charset="0"/>
                <a:ea typeface="+mn-ea"/>
                <a:cs typeface="Aparajita" pitchFamily="34" charset="0"/>
              </a:rPr>
              <a:t> </a:t>
            </a:r>
            <a:r>
              <a:rPr lang="en-US" sz="2800" dirty="0" smtClean="0">
                <a:solidFill>
                  <a:prstClr val="black"/>
                </a:solidFill>
                <a:latin typeface="Aparajita" pitchFamily="34" charset="0"/>
                <a:ea typeface="+mn-ea"/>
                <a:cs typeface="Aparajita" pitchFamily="34" charset="0"/>
              </a:rPr>
              <a:t>		</a:t>
            </a:r>
            <a:r>
              <a:rPr lang="en-US" sz="2800" dirty="0" smtClean="0">
                <a:solidFill>
                  <a:srgbClr val="FF0000"/>
                </a:solidFill>
                <a:latin typeface="Aparajita" pitchFamily="34" charset="0"/>
                <a:ea typeface="Calibri" pitchFamily="34" charset="0"/>
                <a:cs typeface="Aparajita" pitchFamily="34" charset="0"/>
              </a:rPr>
              <a:t>1 TB = 2</a:t>
            </a:r>
            <a:r>
              <a:rPr lang="en-US" sz="2800" baseline="30000" dirty="0" smtClean="0">
                <a:solidFill>
                  <a:srgbClr val="FF0000"/>
                </a:solidFill>
                <a:latin typeface="Aparajita" pitchFamily="34" charset="0"/>
                <a:ea typeface="Calibri" pitchFamily="34" charset="0"/>
                <a:cs typeface="Aparajita" pitchFamily="34" charset="0"/>
              </a:rPr>
              <a:t>40</a:t>
            </a:r>
            <a:r>
              <a:rPr lang="en-US" sz="2800" dirty="0" smtClean="0">
                <a:solidFill>
                  <a:srgbClr val="FF0000"/>
                </a:solidFill>
                <a:latin typeface="Aparajita" pitchFamily="34" charset="0"/>
                <a:ea typeface="Calibri" pitchFamily="34" charset="0"/>
                <a:cs typeface="Aparajita" pitchFamily="34" charset="0"/>
              </a:rPr>
              <a:t> Bytes = 1099511627776 Bytes</a:t>
            </a:r>
            <a:endParaRPr lang="en-US" sz="2800" dirty="0" smtClean="0">
              <a:solidFill>
                <a:srgbClr val="FF0000"/>
              </a:solidFill>
              <a:latin typeface="Aparajita" pitchFamily="34" charset="0"/>
              <a:ea typeface="+mn-ea"/>
              <a:cs typeface="Aparajita" pitchFamily="34" charset="0"/>
            </a:endParaRPr>
          </a:p>
        </p:txBody>
      </p:sp>
      <p:sp>
        <p:nvSpPr>
          <p:cNvPr id="4"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Memory capacity</a:t>
            </a:r>
          </a:p>
        </p:txBody>
      </p:sp>
    </p:spTree>
    <p:extLst>
      <p:ext uri="{BB962C8B-B14F-4D97-AF65-F5344CB8AC3E}">
        <p14:creationId xmlns:p14="http://schemas.microsoft.com/office/powerpoint/2010/main" val="31225595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0"/>
            <a:ext cx="7620000" cy="990600"/>
          </a:xfrm>
          <a:prstGeom prst="rect">
            <a:avLst/>
          </a:prstGeom>
        </p:spPr>
        <p:txBody>
          <a:bodyPr vert="horz" anchor="ctr">
            <a:normAutofit/>
          </a:bodyPr>
          <a:lstStyle/>
          <a:p>
            <a:pPr algn="ctr" fontAlgn="auto">
              <a:spcAft>
                <a:spcPts val="0"/>
              </a:spcAft>
            </a:pPr>
            <a:r>
              <a:rPr lang="en-US" sz="3200" b="1" cap="all" dirty="0" smtClean="0">
                <a:solidFill>
                  <a:srgbClr val="CC0000"/>
                </a:solidFill>
                <a:effectLst>
                  <a:reflection blurRad="12700" stA="48000" endA="300" endPos="55000" dir="5400000" sy="-90000" algn="bl" rotWithShape="0"/>
                </a:effectLst>
                <a:latin typeface="Perpetua Titling MT" pitchFamily="18" charset="0"/>
                <a:ea typeface="+mn-ea"/>
              </a:rPr>
              <a:t>Memory speed</a:t>
            </a:r>
          </a:p>
        </p:txBody>
      </p:sp>
      <p:sp>
        <p:nvSpPr>
          <p:cNvPr id="39937" name="Rectangle 1"/>
          <p:cNvSpPr>
            <a:spLocks noChangeArrowheads="1"/>
          </p:cNvSpPr>
          <p:nvPr/>
        </p:nvSpPr>
        <p:spPr bwMode="auto">
          <a:xfrm>
            <a:off x="152400" y="1225927"/>
            <a:ext cx="8839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Memory speed measured in </a:t>
            </a:r>
            <a:r>
              <a:rPr lang="en-US" sz="2800" i="1" dirty="0" smtClean="0">
                <a:solidFill>
                  <a:srgbClr val="FF0000"/>
                </a:solidFill>
                <a:latin typeface="Aparajita" pitchFamily="34" charset="0"/>
                <a:ea typeface="Calibri" pitchFamily="34" charset="0"/>
                <a:cs typeface="Aparajita" pitchFamily="34" charset="0"/>
              </a:rPr>
              <a:t>WRITE</a:t>
            </a:r>
            <a:r>
              <a:rPr lang="en-US" sz="2800" dirty="0" smtClean="0">
                <a:solidFill>
                  <a:srgbClr val="000000"/>
                </a:solidFill>
                <a:latin typeface="Aparajita" pitchFamily="34" charset="0"/>
                <a:ea typeface="Calibri" pitchFamily="34" charset="0"/>
                <a:cs typeface="Aparajita" pitchFamily="34" charset="0"/>
              </a:rPr>
              <a:t> speed where write mean translate data operations from CPU to main memory. </a:t>
            </a:r>
          </a:p>
          <a:p>
            <a:pPr algn="just">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 </a:t>
            </a:r>
            <a:r>
              <a:rPr lang="en-US" sz="2800" dirty="0" smtClean="0">
                <a:solidFill>
                  <a:srgbClr val="0033CC"/>
                </a:solidFill>
                <a:latin typeface="Aparajita" pitchFamily="34" charset="0"/>
                <a:ea typeface="Calibri" pitchFamily="34" charset="0"/>
                <a:cs typeface="Aparajita" pitchFamily="34" charset="0"/>
              </a:rPr>
              <a:t>Also measured in </a:t>
            </a:r>
            <a:r>
              <a:rPr lang="en-US" sz="2800" i="1" dirty="0" smtClean="0">
                <a:solidFill>
                  <a:srgbClr val="FF0000"/>
                </a:solidFill>
                <a:latin typeface="Aparajita" pitchFamily="34" charset="0"/>
                <a:ea typeface="Calibri" pitchFamily="34" charset="0"/>
                <a:cs typeface="Aparajita" pitchFamily="34" charset="0"/>
              </a:rPr>
              <a:t>READ</a:t>
            </a:r>
            <a:r>
              <a:rPr lang="en-US" sz="2800" dirty="0" smtClean="0">
                <a:solidFill>
                  <a:srgbClr val="0033CC"/>
                </a:solidFill>
                <a:latin typeface="Aparajita" pitchFamily="34" charset="0"/>
                <a:ea typeface="Calibri" pitchFamily="34" charset="0"/>
                <a:cs typeface="Aparajita" pitchFamily="34" charset="0"/>
              </a:rPr>
              <a:t> speed where read mean translate data operations from main memory to CPU. </a:t>
            </a:r>
          </a:p>
          <a:p>
            <a:pPr algn="just">
              <a:spcAft>
                <a:spcPts val="2400"/>
              </a:spcAft>
              <a:buClr>
                <a:srgbClr val="00B050"/>
              </a:buClr>
              <a:buFont typeface="Wingdings" pitchFamily="2" charset="2"/>
              <a:buChar char="Ø"/>
            </a:pPr>
            <a:r>
              <a:rPr lang="en-US" sz="2800" dirty="0" smtClean="0">
                <a:solidFill>
                  <a:srgbClr val="000000"/>
                </a:solidFill>
                <a:latin typeface="Aparajita" pitchFamily="34" charset="0"/>
                <a:ea typeface="Calibri" pitchFamily="34" charset="0"/>
                <a:cs typeface="Aparajita" pitchFamily="34" charset="0"/>
              </a:rPr>
              <a:t>Read and write operations in memory named by Access. </a:t>
            </a:r>
          </a:p>
          <a:p>
            <a:pPr algn="just">
              <a:spcAft>
                <a:spcPts val="2400"/>
              </a:spcAft>
              <a:buClr>
                <a:srgbClr val="00B050"/>
              </a:buClr>
              <a:buFont typeface="Wingdings" pitchFamily="2" charset="2"/>
              <a:buChar char="Ø"/>
            </a:pPr>
            <a:r>
              <a:rPr lang="en-US" sz="2800" dirty="0" smtClean="0">
                <a:solidFill>
                  <a:srgbClr val="0033CC"/>
                </a:solidFill>
                <a:latin typeface="Aparajita" pitchFamily="34" charset="0"/>
                <a:ea typeface="Calibri" pitchFamily="34" charset="0"/>
                <a:cs typeface="Aparajita" pitchFamily="34" charset="0"/>
              </a:rPr>
              <a:t>Because read and write operations generated by CPU therefore memory speed equal almost CPU speed.</a:t>
            </a:r>
            <a:endParaRPr lang="en-US" sz="2800" dirty="0" smtClean="0">
              <a:solidFill>
                <a:srgbClr val="0033CC"/>
              </a:solidFill>
              <a:latin typeface="Aparajita" pitchFamily="34" charset="0"/>
              <a:ea typeface="+mn-ea"/>
              <a:cs typeface="Aparajita" pitchFamily="34" charset="0"/>
            </a:endParaRPr>
          </a:p>
        </p:txBody>
      </p:sp>
    </p:spTree>
    <p:extLst>
      <p:ext uri="{BB962C8B-B14F-4D97-AF65-F5344CB8AC3E}">
        <p14:creationId xmlns:p14="http://schemas.microsoft.com/office/powerpoint/2010/main" val="8839967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1195</TotalTime>
  <Words>1585</Words>
  <Application>Microsoft Office PowerPoint</Application>
  <PresentationFormat>On-screen Show (4:3)</PresentationFormat>
  <Paragraphs>112</Paragraphs>
  <Slides>21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Edge</vt:lpstr>
      <vt:lpstr>Trek</vt:lpstr>
      <vt:lpstr>Clip</vt:lpstr>
      <vt:lpstr>Computers Principles 1-2 Lecture/ Introduction of Computers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Qasim</dc:creator>
  <cp:lastModifiedBy>Qasim</cp:lastModifiedBy>
  <cp:revision>135</cp:revision>
  <dcterms:created xsi:type="dcterms:W3CDTF">1601-01-01T00:00:00Z</dcterms:created>
  <dcterms:modified xsi:type="dcterms:W3CDTF">2018-11-19T08:03:02Z</dcterms:modified>
</cp:coreProperties>
</file>